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5" rtl="1" saveSubsetFonts="1">
  <p:sldMasterIdLst>
    <p:sldMasterId id="2147483648" r:id="rId1"/>
  </p:sldMasterIdLst>
  <p:handoutMasterIdLst>
    <p:handoutMasterId r:id="rId24"/>
  </p:handoutMasterIdLst>
  <p:sldIdLst>
    <p:sldId id="256" r:id="rId2"/>
    <p:sldId id="279" r:id="rId3"/>
    <p:sldId id="274" r:id="rId4"/>
    <p:sldId id="275" r:id="rId5"/>
    <p:sldId id="273" r:id="rId6"/>
    <p:sldId id="271" r:id="rId7"/>
    <p:sldId id="259" r:id="rId8"/>
    <p:sldId id="258" r:id="rId9"/>
    <p:sldId id="260" r:id="rId10"/>
    <p:sldId id="261" r:id="rId11"/>
    <p:sldId id="262" r:id="rId12"/>
    <p:sldId id="257" r:id="rId13"/>
    <p:sldId id="263" r:id="rId14"/>
    <p:sldId id="265" r:id="rId15"/>
    <p:sldId id="276" r:id="rId16"/>
    <p:sldId id="277" r:id="rId17"/>
    <p:sldId id="264" r:id="rId18"/>
    <p:sldId id="269" r:id="rId19"/>
    <p:sldId id="266" r:id="rId20"/>
    <p:sldId id="268" r:id="rId21"/>
    <p:sldId id="267" r:id="rId22"/>
    <p:sldId id="272" r:id="rId2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98" d="100"/>
          <a:sy n="98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5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191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0F0302A-932D-45CA-A083-949919AA77EF}" type="datetimeFigureOut">
              <a:rPr lang="he-IL" smtClean="0"/>
              <a:t>ט"ז/טבת/תשע"ד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191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8071234-7E17-4EFC-8552-3DBB6FEBDA63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3F6D-DAC1-4F65-A12B-074462065E8A}" type="datetimeFigureOut">
              <a:rPr lang="he-IL" smtClean="0"/>
              <a:t>ט"ז/טבת/תשע"ד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C4EB-6E94-477D-94DC-76F85108288B}" type="slidenum">
              <a:rPr lang="he-IL" smtClean="0"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3F6D-DAC1-4F65-A12B-074462065E8A}" type="datetimeFigureOut">
              <a:rPr lang="he-IL" smtClean="0"/>
              <a:t>ט"ז/טבת/תשע"ד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C4EB-6E94-477D-94DC-76F85108288B}" type="slidenum">
              <a:rPr lang="he-IL" smtClean="0"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3F6D-DAC1-4F65-A12B-074462065E8A}" type="datetimeFigureOut">
              <a:rPr lang="he-IL" smtClean="0"/>
              <a:t>ט"ז/טבת/תשע"ד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C4EB-6E94-477D-94DC-76F85108288B}" type="slidenum">
              <a:rPr lang="he-IL" smtClean="0"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3F6D-DAC1-4F65-A12B-074462065E8A}" type="datetimeFigureOut">
              <a:rPr lang="he-IL" smtClean="0"/>
              <a:t>ט"ז/טבת/תשע"ד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C4EB-6E94-477D-94DC-76F85108288B}" type="slidenum">
              <a:rPr lang="he-IL" smtClean="0"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3F6D-DAC1-4F65-A12B-074462065E8A}" type="datetimeFigureOut">
              <a:rPr lang="he-IL" smtClean="0"/>
              <a:t>ט"ז/טבת/תשע"ד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C4EB-6E94-477D-94DC-76F85108288B}" type="slidenum">
              <a:rPr lang="he-IL" smtClean="0"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3F6D-DAC1-4F65-A12B-074462065E8A}" type="datetimeFigureOut">
              <a:rPr lang="he-IL" smtClean="0"/>
              <a:t>ט"ז/טבת/תשע"ד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C4EB-6E94-477D-94DC-76F85108288B}" type="slidenum">
              <a:rPr lang="he-IL" smtClean="0"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3F6D-DAC1-4F65-A12B-074462065E8A}" type="datetimeFigureOut">
              <a:rPr lang="he-IL" smtClean="0"/>
              <a:t>ט"ז/טבת/תשע"ד</a:t>
            </a:fld>
            <a:endParaRPr lang="he-IL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C4EB-6E94-477D-94DC-76F85108288B}" type="slidenum">
              <a:rPr lang="he-IL" smtClean="0"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3F6D-DAC1-4F65-A12B-074462065E8A}" type="datetimeFigureOut">
              <a:rPr lang="he-IL" smtClean="0"/>
              <a:t>ט"ז/טבת/תשע"ד</a:t>
            </a:fld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C4EB-6E94-477D-94DC-76F85108288B}" type="slidenum">
              <a:rPr lang="he-IL" smtClean="0"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3F6D-DAC1-4F65-A12B-074462065E8A}" type="datetimeFigureOut">
              <a:rPr lang="he-IL" smtClean="0"/>
              <a:t>ט"ז/טבת/תשע"ד</a:t>
            </a:fld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C4EB-6E94-477D-94DC-76F85108288B}" type="slidenum">
              <a:rPr lang="he-IL" smtClean="0"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3F6D-DAC1-4F65-A12B-074462065E8A}" type="datetimeFigureOut">
              <a:rPr lang="he-IL" smtClean="0"/>
              <a:t>ט"ז/טבת/תשע"ד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C4EB-6E94-477D-94DC-76F85108288B}" type="slidenum">
              <a:rPr lang="he-IL" smtClean="0"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3F6D-DAC1-4F65-A12B-074462065E8A}" type="datetimeFigureOut">
              <a:rPr lang="he-IL" smtClean="0"/>
              <a:t>ט"ז/טבת/תשע"ד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C4EB-6E94-477D-94DC-76F85108288B}" type="slidenum">
              <a:rPr lang="he-IL" smtClean="0"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03F6D-DAC1-4F65-A12B-074462065E8A}" type="datetimeFigureOut">
              <a:rPr lang="he-IL" smtClean="0"/>
              <a:t>ט"ז/טבת/תשע"ד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FC4EB-6E94-477D-94DC-76F85108288B}" type="slidenum">
              <a:rPr lang="he-IL" smtClean="0"/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הצעה ללוח מבשר </a:t>
            </a:r>
            <a:br>
              <a:rPr lang="he-IL" dirty="0" smtClean="0"/>
            </a:br>
            <a:r>
              <a:rPr lang="he-IL" dirty="0" smtClean="0"/>
              <a:t>יום הלשון העברית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5" descr="Untitled-1 co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16632"/>
            <a:ext cx="4883836" cy="650271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 descr="מלחמת השפות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0"/>
            <a:ext cx="4907414" cy="65973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מעוגל 4"/>
          <p:cNvSpPr/>
          <p:nvPr/>
        </p:nvSpPr>
        <p:spPr>
          <a:xfrm>
            <a:off x="395536" y="188641"/>
            <a:ext cx="8496944" cy="2016224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3200" dirty="0" smtClean="0">
                <a:latin typeface="Guttman Hodes" pitchFamily="2" charset="-79"/>
                <a:cs typeface="Guttman Hodes" pitchFamily="2" charset="-79"/>
              </a:rPr>
              <a:t>דיוקן של אליעזר בן יהודה </a:t>
            </a:r>
          </a:p>
          <a:p>
            <a:pPr algn="ctr">
              <a:lnSpc>
                <a:spcPct val="150000"/>
              </a:lnSpc>
            </a:pPr>
            <a:r>
              <a:rPr lang="he-IL" sz="3200" dirty="0" smtClean="0">
                <a:latin typeface="Guttman Hodes" pitchFamily="2" charset="-79"/>
                <a:cs typeface="Guttman Hodes" pitchFamily="2" charset="-79"/>
              </a:rPr>
              <a:t>הסמל  של גדוד מגני השפה העברית</a:t>
            </a:r>
            <a:endParaRPr lang="he-IL" sz="3200" dirty="0">
              <a:latin typeface="Guttman Hodes" pitchFamily="2" charset="-79"/>
              <a:cs typeface="Guttman Hodes" pitchFamily="2" charset="-79"/>
            </a:endParaRPr>
          </a:p>
        </p:txBody>
      </p:sp>
      <p:pic>
        <p:nvPicPr>
          <p:cNvPr id="6" name="תמונה 5" descr="איקון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276872"/>
            <a:ext cx="4016102" cy="433392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תלבושת אישה.jpg"/>
          <p:cNvPicPr>
            <a:picLocks noChangeAspect="1"/>
          </p:cNvPicPr>
          <p:nvPr/>
        </p:nvPicPr>
        <p:blipFill>
          <a:blip r:embed="rId2" cstate="print"/>
          <a:srcRect t="33600" r="29422" b="-799"/>
          <a:stretch>
            <a:fillRect/>
          </a:stretch>
        </p:blipFill>
        <p:spPr>
          <a:xfrm>
            <a:off x="755576" y="260648"/>
            <a:ext cx="3960440" cy="6315929"/>
          </a:xfrm>
          <a:prstGeom prst="rect">
            <a:avLst/>
          </a:prstGeom>
        </p:spPr>
      </p:pic>
      <p:sp>
        <p:nvSpPr>
          <p:cNvPr id="7" name="הסבר מלבני מעוגל 6"/>
          <p:cNvSpPr/>
          <p:nvPr/>
        </p:nvSpPr>
        <p:spPr>
          <a:xfrm>
            <a:off x="5076056" y="980728"/>
            <a:ext cx="3888432" cy="3168352"/>
          </a:xfrm>
          <a:prstGeom prst="wedgeRoundRectCallout">
            <a:avLst>
              <a:gd name="adj1" fmla="val -71653"/>
              <a:gd name="adj2" fmla="val 26775"/>
              <a:gd name="adj3" fmla="val 16667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ttman Hodes" pitchFamily="2" charset="-79"/>
                <a:cs typeface="Guttman Hodes" pitchFamily="2" charset="-79"/>
              </a:rPr>
              <a:t>*מונחון לאישה העברייה*</a:t>
            </a:r>
          </a:p>
          <a:p>
            <a:pPr algn="ctr">
              <a:lnSpc>
                <a:spcPct val="150000"/>
              </a:lnSpc>
            </a:pPr>
            <a:r>
              <a:rPr lang="he-IL" dirty="0" smtClean="0">
                <a:latin typeface="Guttman Hodes" pitchFamily="2" charset="-79"/>
                <a:cs typeface="Guttman Hodes" pitchFamily="2" charset="-79"/>
              </a:rPr>
              <a:t>אישה עבריה,</a:t>
            </a:r>
          </a:p>
          <a:p>
            <a:pPr algn="ctr">
              <a:lnSpc>
                <a:spcPct val="150000"/>
              </a:lnSpc>
            </a:pPr>
            <a:r>
              <a:rPr lang="he-IL" dirty="0" smtClean="0">
                <a:latin typeface="Guttman Hodes" pitchFamily="2" charset="-79"/>
                <a:cs typeface="Guttman Hodes" pitchFamily="2" charset="-79"/>
              </a:rPr>
              <a:t>אם את רוצה לקנות בגדים, אבל את לא יודעת איך לקנות בעברית. </a:t>
            </a:r>
          </a:p>
          <a:p>
            <a:pPr algn="ctr">
              <a:lnSpc>
                <a:spcPct val="150000"/>
              </a:lnSpc>
            </a:pPr>
            <a:r>
              <a:rPr lang="he-IL" dirty="0" smtClean="0">
                <a:latin typeface="Guttman Hodes" pitchFamily="2" charset="-79"/>
                <a:cs typeface="Guttman Hodes" pitchFamily="2" charset="-79"/>
              </a:rPr>
              <a:t>אנחנו נעזור לך.</a:t>
            </a:r>
            <a:endParaRPr lang="he-IL" dirty="0">
              <a:latin typeface="Guttman Hodes" pitchFamily="2" charset="-79"/>
              <a:cs typeface="Guttman Hodes" pitchFamily="2" charset="-79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79512" y="476672"/>
            <a:ext cx="8697144" cy="5616624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buNone/>
            </a:pPr>
            <a:endParaRPr lang="he-IL" b="1" dirty="0" smtClean="0">
              <a:latin typeface="Guttman Hodes" pitchFamily="2" charset="-79"/>
              <a:cs typeface="Guttman Hodes" pitchFamily="2" charset="-79"/>
            </a:endParaRPr>
          </a:p>
          <a:p>
            <a:pPr>
              <a:lnSpc>
                <a:spcPct val="170000"/>
              </a:lnSpc>
              <a:buNone/>
            </a:pPr>
            <a:endParaRPr lang="he-IL" b="1" dirty="0">
              <a:latin typeface="Guttman Hodes" pitchFamily="2" charset="-79"/>
              <a:cs typeface="Guttman Hodes" pitchFamily="2" charset="-79"/>
            </a:endParaRPr>
          </a:p>
          <a:p>
            <a:pPr>
              <a:lnSpc>
                <a:spcPct val="170000"/>
              </a:lnSpc>
              <a:buNone/>
            </a:pPr>
            <a:r>
              <a:rPr lang="he-IL" sz="7200" b="1" dirty="0" smtClean="0">
                <a:latin typeface="Guttman Hodes" pitchFamily="2" charset="-79"/>
                <a:cs typeface="Guttman Hodes" pitchFamily="2" charset="-79"/>
              </a:rPr>
              <a:t>האקדמיה </a:t>
            </a:r>
            <a:r>
              <a:rPr lang="he-IL" sz="7200" b="1" dirty="0">
                <a:latin typeface="Guttman Hodes" pitchFamily="2" charset="-79"/>
                <a:cs typeface="Guttman Hodes" pitchFamily="2" charset="-79"/>
              </a:rPr>
              <a:t>ללשון </a:t>
            </a:r>
            <a:r>
              <a:rPr lang="he-IL" sz="7200" b="1" dirty="0" smtClean="0">
                <a:latin typeface="Guttman Hodes" pitchFamily="2" charset="-79"/>
                <a:cs typeface="Guttman Hodes" pitchFamily="2" charset="-79"/>
              </a:rPr>
              <a:t>העברית</a:t>
            </a:r>
            <a:endParaRPr lang="he-IL" sz="7200" dirty="0" smtClean="0">
              <a:latin typeface="Guttman Hodes" pitchFamily="2" charset="-79"/>
              <a:cs typeface="Guttman Hodes" pitchFamily="2" charset="-79"/>
            </a:endParaRPr>
          </a:p>
          <a:p>
            <a:pPr>
              <a:lnSpc>
                <a:spcPct val="170000"/>
              </a:lnSpc>
              <a:buNone/>
            </a:pPr>
            <a:r>
              <a:rPr lang="he-IL" sz="5600" dirty="0" smtClean="0">
                <a:latin typeface="Guttman Hodes" pitchFamily="2" charset="-79"/>
                <a:cs typeface="Guttman Hodes" pitchFamily="2" charset="-79"/>
              </a:rPr>
              <a:t>האקדמיה ללשון העברית </a:t>
            </a:r>
            <a:r>
              <a:rPr lang="he-IL" sz="5600" dirty="0" smtClean="0">
                <a:latin typeface="Guttman Hodes" pitchFamily="2" charset="-79"/>
                <a:cs typeface="Guttman Hodes" pitchFamily="2" charset="-79"/>
              </a:rPr>
              <a:t>הוקמה  בשנת תשי"ג - 1953 </a:t>
            </a:r>
          </a:p>
          <a:p>
            <a:pPr>
              <a:lnSpc>
                <a:spcPct val="170000"/>
              </a:lnSpc>
              <a:buNone/>
            </a:pPr>
            <a:r>
              <a:rPr lang="he-IL" sz="5600" dirty="0" smtClean="0">
                <a:latin typeface="Guttman Hodes" pitchFamily="2" charset="-79"/>
                <a:cs typeface="Guttman Hodes" pitchFamily="2" charset="-79"/>
              </a:rPr>
              <a:t>האקדמיה </a:t>
            </a:r>
            <a:r>
              <a:rPr lang="he-IL" sz="5600" dirty="0">
                <a:latin typeface="Guttman Hodes" pitchFamily="2" charset="-79"/>
                <a:cs typeface="Guttman Hodes" pitchFamily="2" charset="-79"/>
              </a:rPr>
              <a:t>היא ממשיכת דרכו של ועד הלשון </a:t>
            </a:r>
            <a:r>
              <a:rPr lang="he-IL" sz="5600" dirty="0" smtClean="0">
                <a:latin typeface="Guttman Hodes" pitchFamily="2" charset="-79"/>
                <a:cs typeface="Guttman Hodes" pitchFamily="2" charset="-79"/>
              </a:rPr>
              <a:t>העברית שהוקם ב – 1890 ע"י אליעזר בן יהודה. </a:t>
            </a:r>
          </a:p>
          <a:p>
            <a:pPr>
              <a:lnSpc>
                <a:spcPct val="170000"/>
              </a:lnSpc>
              <a:buNone/>
            </a:pPr>
            <a:r>
              <a:rPr lang="he-IL" sz="5600" dirty="0" smtClean="0">
                <a:latin typeface="Guttman Hodes" pitchFamily="2" charset="-79"/>
                <a:cs typeface="Guttman Hodes" pitchFamily="2" charset="-79"/>
              </a:rPr>
              <a:t>מטרות האקדמיה הן:</a:t>
            </a:r>
            <a:endParaRPr lang="he-IL" sz="5600" dirty="0">
              <a:latin typeface="Guttman Hodes" pitchFamily="2" charset="-79"/>
              <a:cs typeface="Guttman Hodes" pitchFamily="2" charset="-79"/>
            </a:endParaRPr>
          </a:p>
          <a:p>
            <a:pPr>
              <a:lnSpc>
                <a:spcPct val="170000"/>
              </a:lnSpc>
              <a:buNone/>
            </a:pPr>
            <a:r>
              <a:rPr lang="he-IL" sz="5600" dirty="0">
                <a:latin typeface="Guttman Hodes" pitchFamily="2" charset="-79"/>
                <a:cs typeface="Guttman Hodes" pitchFamily="2" charset="-79"/>
              </a:rPr>
              <a:t>1</a:t>
            </a:r>
            <a:r>
              <a:rPr lang="he-IL" sz="5600" dirty="0" smtClean="0">
                <a:latin typeface="Guttman Hodes" pitchFamily="2" charset="-79"/>
                <a:cs typeface="Guttman Hodes" pitchFamily="2" charset="-79"/>
              </a:rPr>
              <a:t>. לשמור על העברית העתיקה </a:t>
            </a:r>
          </a:p>
          <a:p>
            <a:pPr>
              <a:lnSpc>
                <a:spcPct val="170000"/>
              </a:lnSpc>
              <a:buNone/>
            </a:pPr>
            <a:r>
              <a:rPr lang="he-IL" sz="5600" dirty="0" smtClean="0">
                <a:latin typeface="Guttman Hodes" pitchFamily="2" charset="-79"/>
                <a:cs typeface="Guttman Hodes" pitchFamily="2" charset="-79"/>
              </a:rPr>
              <a:t>2. לחקור את תולדות ומבנה השפה.</a:t>
            </a:r>
          </a:p>
          <a:p>
            <a:pPr>
              <a:lnSpc>
                <a:spcPct val="170000"/>
              </a:lnSpc>
              <a:buNone/>
            </a:pPr>
            <a:r>
              <a:rPr lang="he-IL" sz="5600" dirty="0" smtClean="0">
                <a:latin typeface="Guttman Hodes" pitchFamily="2" charset="-79"/>
                <a:cs typeface="Guttman Hodes" pitchFamily="2" charset="-79"/>
              </a:rPr>
              <a:t>3. להוסיף מילים לשפה העברית לפי צרכיה.</a:t>
            </a:r>
          </a:p>
          <a:p>
            <a:pPr>
              <a:lnSpc>
                <a:spcPct val="170000"/>
              </a:lnSpc>
              <a:buNone/>
            </a:pPr>
            <a:r>
              <a:rPr lang="he-IL" sz="5600" dirty="0" smtClean="0">
                <a:latin typeface="Guttman Hodes" pitchFamily="2" charset="-79"/>
                <a:cs typeface="Guttman Hodes" pitchFamily="2" charset="-79"/>
              </a:rPr>
              <a:t>האקדמיה היא הגוף הפוסק </a:t>
            </a:r>
            <a:r>
              <a:rPr lang="he-IL" sz="5600" dirty="0" err="1" smtClean="0">
                <a:latin typeface="Guttman Hodes" pitchFamily="2" charset="-79"/>
                <a:cs typeface="Guttman Hodes" pitchFamily="2" charset="-79"/>
              </a:rPr>
              <a:t>בעניני</a:t>
            </a:r>
            <a:r>
              <a:rPr lang="he-IL" sz="5600" dirty="0" smtClean="0">
                <a:latin typeface="Guttman Hodes" pitchFamily="2" charset="-79"/>
                <a:cs typeface="Guttman Hodes" pitchFamily="2" charset="-79"/>
              </a:rPr>
              <a:t> השפה העברית </a:t>
            </a:r>
          </a:p>
          <a:p>
            <a:pPr>
              <a:lnSpc>
                <a:spcPct val="170000"/>
              </a:lnSpc>
              <a:buNone/>
            </a:pPr>
            <a:r>
              <a:rPr lang="he-IL" sz="5600" dirty="0" smtClean="0">
                <a:latin typeface="Guttman Hodes" pitchFamily="2" charset="-79"/>
                <a:cs typeface="Guttman Hodes" pitchFamily="2" charset="-79"/>
              </a:rPr>
              <a:t>משנת</a:t>
            </a:r>
            <a:r>
              <a:rPr lang="he-IL" sz="5600" dirty="0">
                <a:latin typeface="Guttman Hodes" pitchFamily="2" charset="-79"/>
                <a:cs typeface="Guttman Hodes" pitchFamily="2" charset="-79"/>
              </a:rPr>
              <a:t> 1993 מכהן כנשיא האקדמיה הפרופסור משה בר-אשר. חברים בה כ-35 חברים, </a:t>
            </a:r>
            <a:endParaRPr lang="he-IL" sz="5600" dirty="0" smtClean="0">
              <a:latin typeface="Guttman Hodes" pitchFamily="2" charset="-79"/>
              <a:cs typeface="Guttman Hodes" pitchFamily="2" charset="-79"/>
            </a:endParaRPr>
          </a:p>
          <a:p>
            <a:pPr>
              <a:lnSpc>
                <a:spcPct val="170000"/>
              </a:lnSpc>
              <a:buNone/>
            </a:pPr>
            <a:r>
              <a:rPr lang="he-IL" sz="5600" dirty="0" smtClean="0">
                <a:latin typeface="Guttman Hodes" pitchFamily="2" charset="-79"/>
                <a:cs typeface="Guttman Hodes" pitchFamily="2" charset="-79"/>
              </a:rPr>
              <a:t>ובנוסף </a:t>
            </a:r>
            <a:r>
              <a:rPr lang="he-IL" sz="5600" dirty="0">
                <a:latin typeface="Guttman Hodes" pitchFamily="2" charset="-79"/>
                <a:cs typeface="Guttman Hodes" pitchFamily="2" charset="-79"/>
              </a:rPr>
              <a:t>אליהם ישנם גם </a:t>
            </a:r>
            <a:r>
              <a:rPr lang="he-IL" sz="5600" dirty="0" smtClean="0">
                <a:latin typeface="Guttman Hodes" pitchFamily="2" charset="-79"/>
                <a:cs typeface="Guttman Hodes" pitchFamily="2" charset="-79"/>
              </a:rPr>
              <a:t>חברים יועצים </a:t>
            </a:r>
            <a:r>
              <a:rPr lang="he-IL" sz="5600" dirty="0">
                <a:latin typeface="Guttman Hodes" pitchFamily="2" charset="-79"/>
                <a:cs typeface="Guttman Hodes" pitchFamily="2" charset="-79"/>
              </a:rPr>
              <a:t>וחברי כבוד.</a:t>
            </a:r>
          </a:p>
          <a:p>
            <a:pPr>
              <a:lnSpc>
                <a:spcPct val="170000"/>
              </a:lnSpc>
              <a:buNone/>
            </a:pPr>
            <a:r>
              <a:rPr lang="he-IL" sz="5600" b="1" dirty="0">
                <a:latin typeface="Guttman Hodes" pitchFamily="2" charset="-79"/>
                <a:cs typeface="Guttman Hodes" pitchFamily="2" charset="-79"/>
              </a:rPr>
              <a:t>כל אדם </a:t>
            </a:r>
            <a:r>
              <a:rPr lang="he-IL" sz="5600" b="1" dirty="0" smtClean="0">
                <a:latin typeface="Guttman Hodes" pitchFamily="2" charset="-79"/>
                <a:cs typeface="Guttman Hodes" pitchFamily="2" charset="-79"/>
              </a:rPr>
              <a:t>יכול לשאול או לברר </a:t>
            </a:r>
            <a:r>
              <a:rPr lang="he-IL" sz="5600" b="1" dirty="0">
                <a:latin typeface="Guttman Hodes" pitchFamily="2" charset="-79"/>
                <a:cs typeface="Guttman Hodes" pitchFamily="2" charset="-79"/>
              </a:rPr>
              <a:t>בקשר לשפה העברית </a:t>
            </a:r>
            <a:r>
              <a:rPr lang="he-IL" sz="5600" b="1" dirty="0" smtClean="0">
                <a:latin typeface="Guttman Hodes" pitchFamily="2" charset="-79"/>
                <a:cs typeface="Guttman Hodes" pitchFamily="2" charset="-79"/>
              </a:rPr>
              <a:t>את האקדמיה ולקבל </a:t>
            </a:r>
            <a:r>
              <a:rPr lang="he-IL" sz="5600" b="1" dirty="0">
                <a:latin typeface="Guttman Hodes" pitchFamily="2" charset="-79"/>
                <a:cs typeface="Guttman Hodes" pitchFamily="2" charset="-79"/>
              </a:rPr>
              <a:t>מהאקדמיה תשובה רשמית.</a:t>
            </a:r>
          </a:p>
          <a:p>
            <a:pPr>
              <a:lnSpc>
                <a:spcPct val="170000"/>
              </a:lnSpc>
              <a:buNone/>
            </a:pPr>
            <a:r>
              <a:rPr lang="he-IL" sz="4800" dirty="0" smtClean="0">
                <a:latin typeface="Guttman Hodes" pitchFamily="2" charset="-79"/>
                <a:cs typeface="Guttman Hodes" pitchFamily="2" charset="-79"/>
              </a:rPr>
              <a:t/>
            </a:r>
            <a:br>
              <a:rPr lang="he-IL" sz="4800" dirty="0" smtClean="0">
                <a:latin typeface="Guttman Hodes" pitchFamily="2" charset="-79"/>
                <a:cs typeface="Guttman Hodes" pitchFamily="2" charset="-79"/>
              </a:rPr>
            </a:br>
            <a:endParaRPr lang="he-IL" dirty="0">
              <a:latin typeface="Guttman Hodes" pitchFamily="2" charset="-79"/>
              <a:cs typeface="Guttman Hodes" pitchFamily="2" charset="-79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107504" y="1268760"/>
            <a:ext cx="9036496" cy="331236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5400" dirty="0" smtClean="0">
                <a:solidFill>
                  <a:schemeClr val="tx2">
                    <a:lumMod val="75000"/>
                  </a:schemeClr>
                </a:solidFill>
                <a:latin typeface="Guttman Yad-Brush" pitchFamily="2" charset="-79"/>
                <a:cs typeface="Guttman Yad-Brush" pitchFamily="2" charset="-79"/>
              </a:rPr>
              <a:t>60 שנה </a:t>
            </a:r>
          </a:p>
          <a:p>
            <a:pPr algn="ctr">
              <a:lnSpc>
                <a:spcPct val="150000"/>
              </a:lnSpc>
            </a:pPr>
            <a:r>
              <a:rPr lang="he-IL" sz="5400" dirty="0" smtClean="0">
                <a:solidFill>
                  <a:schemeClr val="tx2">
                    <a:lumMod val="75000"/>
                  </a:schemeClr>
                </a:solidFill>
                <a:latin typeface="Guttman Yad-Brush" pitchFamily="2" charset="-79"/>
                <a:cs typeface="Guttman Yad-Brush" pitchFamily="2" charset="-79"/>
              </a:rPr>
              <a:t>לאקדמיה ללשון עברית</a:t>
            </a:r>
            <a:endParaRPr lang="he-IL" sz="5400" dirty="0">
              <a:solidFill>
                <a:schemeClr val="tx2">
                  <a:lumMod val="75000"/>
                </a:schemeClr>
              </a:solidFill>
              <a:latin typeface="Guttman Yad-Brush" pitchFamily="2" charset="-79"/>
              <a:cs typeface="Guttman Yad-Brush" pitchFamily="2" charset="-79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he/thumb/f/f7/Academy_of_Hebrew_logo.png/240px-Academy_of_Hebrew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88840"/>
            <a:ext cx="4471391" cy="20493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אקדמיה.JPG"/>
          <p:cNvPicPr>
            <a:picLocks noChangeAspect="1"/>
          </p:cNvPicPr>
          <p:nvPr/>
        </p:nvPicPr>
        <p:blipFill>
          <a:blip r:embed="rId2" cstate="print"/>
          <a:srcRect l="879" t="1233" r="1546" b="1339"/>
          <a:stretch>
            <a:fillRect/>
          </a:stretch>
        </p:blipFill>
        <p:spPr>
          <a:xfrm>
            <a:off x="467544" y="548680"/>
            <a:ext cx="7992888" cy="568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251520" y="1124744"/>
            <a:ext cx="8568952" cy="4032448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5400" dirty="0" smtClean="0">
                <a:latin typeface="Guttman Hodes" pitchFamily="2" charset="-79"/>
                <a:cs typeface="Guttman Hodes" pitchFamily="2" charset="-79"/>
              </a:rPr>
              <a:t>מילים עבריות חדשות</a:t>
            </a:r>
          </a:p>
          <a:p>
            <a:pPr algn="ctr"/>
            <a:r>
              <a:rPr lang="he-IL" sz="2000" dirty="0" smtClean="0">
                <a:latin typeface="Guttman Hodes" pitchFamily="2" charset="-79"/>
                <a:cs typeface="Guttman Hodes" pitchFamily="2" charset="-79"/>
              </a:rPr>
              <a:t>(שחודשו ע"י ועד הלשון העברית והאקדמיה ללשון עברית)  </a:t>
            </a:r>
            <a:endParaRPr lang="he-IL" sz="2000" dirty="0">
              <a:latin typeface="Guttman Hodes" pitchFamily="2" charset="-79"/>
              <a:cs typeface="Guttman Hodes" pitchFamily="2" charset="-79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 descr="מצפן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1268760"/>
            <a:ext cx="2820078" cy="2016224"/>
          </a:xfrm>
          <a:prstGeom prst="rect">
            <a:avLst/>
          </a:prstGeom>
        </p:spPr>
      </p:pic>
      <p:pic>
        <p:nvPicPr>
          <p:cNvPr id="13" name="תמונה 12" descr="משאית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861048"/>
            <a:ext cx="2691954" cy="1860798"/>
          </a:xfrm>
          <a:prstGeom prst="rect">
            <a:avLst/>
          </a:prstGeom>
        </p:spPr>
      </p:pic>
      <p:pic>
        <p:nvPicPr>
          <p:cNvPr id="14" name="תמונה 13" descr="רעיונאי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717032"/>
            <a:ext cx="2577273" cy="1842889"/>
          </a:xfrm>
          <a:prstGeom prst="rect">
            <a:avLst/>
          </a:prstGeom>
        </p:spPr>
      </p:pic>
      <p:pic>
        <p:nvPicPr>
          <p:cNvPr id="15" name="תמונה 14" descr="שידור.JPG"/>
          <p:cNvPicPr>
            <a:picLocks noChangeAspect="1"/>
          </p:cNvPicPr>
          <p:nvPr/>
        </p:nvPicPr>
        <p:blipFill>
          <a:blip r:embed="rId5" cstate="print"/>
          <a:srcRect l="9833"/>
          <a:stretch>
            <a:fillRect/>
          </a:stretch>
        </p:blipFill>
        <p:spPr>
          <a:xfrm>
            <a:off x="6228184" y="3717032"/>
            <a:ext cx="2641152" cy="2076384"/>
          </a:xfrm>
          <a:prstGeom prst="rect">
            <a:avLst/>
          </a:prstGeom>
        </p:spPr>
      </p:pic>
      <p:pic>
        <p:nvPicPr>
          <p:cNvPr id="16" name="תמונה 15" descr="תגובה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268760"/>
            <a:ext cx="3205063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תמונה 16" descr="תקע ושקע.JPG"/>
          <p:cNvPicPr>
            <a:picLocks noChangeAspect="1"/>
          </p:cNvPicPr>
          <p:nvPr/>
        </p:nvPicPr>
        <p:blipFill>
          <a:blip r:embed="rId7" cstate="print"/>
          <a:srcRect b="9091"/>
          <a:stretch>
            <a:fillRect/>
          </a:stretch>
        </p:blipFill>
        <p:spPr>
          <a:xfrm>
            <a:off x="3059832" y="1052736"/>
            <a:ext cx="3462393" cy="2016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37"/>
          <p:cNvGrpSpPr/>
          <p:nvPr/>
        </p:nvGrpSpPr>
        <p:grpSpPr>
          <a:xfrm>
            <a:off x="179512" y="0"/>
            <a:ext cx="8784976" cy="6858000"/>
            <a:chOff x="179512" y="0"/>
            <a:chExt cx="8784976" cy="6858000"/>
          </a:xfrm>
        </p:grpSpPr>
        <p:sp>
          <p:nvSpPr>
            <p:cNvPr id="31" name="מלבן מעוגל 30"/>
            <p:cNvSpPr/>
            <p:nvPr/>
          </p:nvSpPr>
          <p:spPr>
            <a:xfrm>
              <a:off x="7092280" y="620688"/>
              <a:ext cx="1872208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9" name="מלבן מעוגל 28"/>
            <p:cNvSpPr/>
            <p:nvPr/>
          </p:nvSpPr>
          <p:spPr>
            <a:xfrm>
              <a:off x="7524328" y="1196752"/>
              <a:ext cx="1008112" cy="12961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7" name="מלבן 26"/>
            <p:cNvSpPr/>
            <p:nvPr/>
          </p:nvSpPr>
          <p:spPr>
            <a:xfrm>
              <a:off x="7380312" y="2564904"/>
              <a:ext cx="1368152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6" name="מלבן מעוגל 25"/>
            <p:cNvSpPr/>
            <p:nvPr/>
          </p:nvSpPr>
          <p:spPr>
            <a:xfrm>
              <a:off x="1907704" y="4581128"/>
              <a:ext cx="1872208" cy="1584176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5" name="מלבן מעוגל 24"/>
            <p:cNvSpPr/>
            <p:nvPr/>
          </p:nvSpPr>
          <p:spPr>
            <a:xfrm>
              <a:off x="5868144" y="5157192"/>
              <a:ext cx="1152128" cy="14401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4" name="מלבן מעוגל 23"/>
            <p:cNvSpPr/>
            <p:nvPr/>
          </p:nvSpPr>
          <p:spPr>
            <a:xfrm>
              <a:off x="5868144" y="3573016"/>
              <a:ext cx="1152128" cy="14401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3" name="מלבן מעוגל 22"/>
            <p:cNvSpPr/>
            <p:nvPr/>
          </p:nvSpPr>
          <p:spPr>
            <a:xfrm>
              <a:off x="3995936" y="2420888"/>
              <a:ext cx="1656184" cy="4248472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2" name="מלבן 21"/>
            <p:cNvSpPr/>
            <p:nvPr/>
          </p:nvSpPr>
          <p:spPr>
            <a:xfrm>
              <a:off x="3923928" y="1015102"/>
              <a:ext cx="1800200" cy="12961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" name="מלבן מעוגל 18"/>
            <p:cNvSpPr/>
            <p:nvPr/>
          </p:nvSpPr>
          <p:spPr>
            <a:xfrm>
              <a:off x="7236296" y="3429000"/>
              <a:ext cx="1512168" cy="34290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4" name="תמונה 3" descr="מצגת.JPG"/>
            <p:cNvPicPr>
              <a:picLocks noChangeAspect="1"/>
            </p:cNvPicPr>
            <p:nvPr/>
          </p:nvPicPr>
          <p:blipFill>
            <a:blip r:embed="rId2" cstate="print"/>
            <a:srcRect l="68113" t="1703" r="18218" b="74150"/>
            <a:stretch>
              <a:fillRect/>
            </a:stretch>
          </p:blipFill>
          <p:spPr>
            <a:xfrm>
              <a:off x="4067944" y="1090370"/>
              <a:ext cx="1584176" cy="1186502"/>
            </a:xfrm>
            <a:prstGeom prst="rect">
              <a:avLst/>
            </a:prstGeom>
          </p:spPr>
        </p:pic>
        <p:pic>
          <p:nvPicPr>
            <p:cNvPr id="5" name="תמונה 4" descr="מצגת.JPG"/>
            <p:cNvPicPr>
              <a:picLocks noChangeAspect="1"/>
            </p:cNvPicPr>
            <p:nvPr/>
          </p:nvPicPr>
          <p:blipFill>
            <a:blip r:embed="rId2" cstate="print"/>
            <a:srcRect l="50787" t="-155" r="34250" b="72292"/>
            <a:stretch>
              <a:fillRect/>
            </a:stretch>
          </p:blipFill>
          <p:spPr>
            <a:xfrm>
              <a:off x="4139952" y="2492896"/>
              <a:ext cx="1368152" cy="108012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" name="תמונה 5" descr="מצגת.JPG"/>
            <p:cNvPicPr>
              <a:picLocks noChangeAspect="1"/>
            </p:cNvPicPr>
            <p:nvPr/>
          </p:nvPicPr>
          <p:blipFill>
            <a:blip r:embed="rId2" cstate="print"/>
            <a:srcRect l="34251" t="-155" r="50788" b="72292"/>
            <a:stretch>
              <a:fillRect/>
            </a:stretch>
          </p:blipFill>
          <p:spPr>
            <a:xfrm>
              <a:off x="4139952" y="3645024"/>
              <a:ext cx="1368152" cy="1080120"/>
            </a:xfrm>
            <a:prstGeom prst="rect">
              <a:avLst/>
            </a:prstGeom>
          </p:spPr>
        </p:pic>
        <p:pic>
          <p:nvPicPr>
            <p:cNvPr id="7" name="תמונה 6" descr="מצגת.JPG"/>
            <p:cNvPicPr>
              <a:picLocks noChangeAspect="1"/>
            </p:cNvPicPr>
            <p:nvPr/>
          </p:nvPicPr>
          <p:blipFill>
            <a:blip r:embed="rId2" cstate="print"/>
            <a:srcRect l="17825" t="7275" r="67707" b="77864"/>
            <a:stretch>
              <a:fillRect/>
            </a:stretch>
          </p:blipFill>
          <p:spPr>
            <a:xfrm>
              <a:off x="4139952" y="4797152"/>
              <a:ext cx="1368152" cy="595713"/>
            </a:xfrm>
            <a:prstGeom prst="rect">
              <a:avLst/>
            </a:prstGeom>
          </p:spPr>
        </p:pic>
        <p:pic>
          <p:nvPicPr>
            <p:cNvPr id="8" name="תמונה 7" descr="מצגת.JPG"/>
            <p:cNvPicPr>
              <a:picLocks noChangeAspect="1"/>
            </p:cNvPicPr>
            <p:nvPr/>
          </p:nvPicPr>
          <p:blipFill>
            <a:blip r:embed="rId2" cstate="print"/>
            <a:srcRect l="4733" t="1382" r="87804" b="73887"/>
            <a:stretch>
              <a:fillRect/>
            </a:stretch>
          </p:blipFill>
          <p:spPr>
            <a:xfrm>
              <a:off x="6012160" y="3717032"/>
              <a:ext cx="829122" cy="116481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" name="תמונה 8" descr="מצגת.JPG"/>
            <p:cNvPicPr>
              <a:picLocks noChangeAspect="1"/>
            </p:cNvPicPr>
            <p:nvPr/>
          </p:nvPicPr>
          <p:blipFill>
            <a:blip r:embed="rId2" cstate="print"/>
            <a:srcRect l="67329" t="34948" r="17708" b="39713"/>
            <a:stretch>
              <a:fillRect/>
            </a:stretch>
          </p:blipFill>
          <p:spPr>
            <a:xfrm>
              <a:off x="4139952" y="5517232"/>
              <a:ext cx="1368152" cy="1008112"/>
            </a:xfrm>
            <a:prstGeom prst="rect">
              <a:avLst/>
            </a:prstGeom>
          </p:spPr>
        </p:pic>
        <p:pic>
          <p:nvPicPr>
            <p:cNvPr id="10" name="תמונה 9" descr="מצגת.JPG"/>
            <p:cNvPicPr>
              <a:picLocks noChangeAspect="1"/>
            </p:cNvPicPr>
            <p:nvPr/>
          </p:nvPicPr>
          <p:blipFill>
            <a:blip r:embed="rId2" cstate="print"/>
            <a:srcRect l="87608" t="34895" r="4695" b="40331"/>
            <a:stretch>
              <a:fillRect/>
            </a:stretch>
          </p:blipFill>
          <p:spPr>
            <a:xfrm>
              <a:off x="6012160" y="5229200"/>
              <a:ext cx="864096" cy="126751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" name="תמונה 10" descr="מצגת.JPG"/>
            <p:cNvPicPr>
              <a:picLocks noChangeAspect="1"/>
            </p:cNvPicPr>
            <p:nvPr/>
          </p:nvPicPr>
          <p:blipFill>
            <a:blip r:embed="rId2" cstate="print"/>
            <a:srcRect l="51578" t="35408" r="34427" b="39284"/>
            <a:stretch>
              <a:fillRect/>
            </a:stretch>
          </p:blipFill>
          <p:spPr>
            <a:xfrm>
              <a:off x="2051720" y="4725144"/>
              <a:ext cx="1656184" cy="12698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  <p:pic>
          <p:nvPicPr>
            <p:cNvPr id="13" name="תמונה 12" descr="מצגת.JPG"/>
            <p:cNvPicPr>
              <a:picLocks noChangeAspect="1"/>
            </p:cNvPicPr>
            <p:nvPr/>
          </p:nvPicPr>
          <p:blipFill>
            <a:blip r:embed="rId2" cstate="print"/>
            <a:srcRect l="17792" t="35696" r="68149" b="39923"/>
            <a:stretch>
              <a:fillRect/>
            </a:stretch>
          </p:blipFill>
          <p:spPr>
            <a:xfrm>
              <a:off x="971600" y="1916832"/>
              <a:ext cx="2448272" cy="1800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תמונה 13" descr="מצגת.JPG"/>
            <p:cNvPicPr>
              <a:picLocks noChangeAspect="1"/>
            </p:cNvPicPr>
            <p:nvPr/>
          </p:nvPicPr>
          <p:blipFill>
            <a:blip r:embed="rId2" cstate="print"/>
            <a:srcRect l="1482" t="38854" r="84649" b="45155"/>
            <a:stretch>
              <a:fillRect/>
            </a:stretch>
          </p:blipFill>
          <p:spPr>
            <a:xfrm>
              <a:off x="7452320" y="2636912"/>
              <a:ext cx="1227409" cy="600067"/>
            </a:xfrm>
            <a:prstGeom prst="rect">
              <a:avLst/>
            </a:prstGeom>
          </p:spPr>
        </p:pic>
        <p:pic>
          <p:nvPicPr>
            <p:cNvPr id="15" name="תמונה 14" descr="מצגת.JPG"/>
            <p:cNvPicPr>
              <a:picLocks noChangeAspect="1"/>
            </p:cNvPicPr>
            <p:nvPr/>
          </p:nvPicPr>
          <p:blipFill>
            <a:blip r:embed="rId2" cstate="print"/>
            <a:srcRect l="36364" t="69443" r="52979" b="25092"/>
            <a:stretch>
              <a:fillRect/>
            </a:stretch>
          </p:blipFill>
          <p:spPr>
            <a:xfrm>
              <a:off x="7164288" y="692696"/>
              <a:ext cx="1656184" cy="360040"/>
            </a:xfrm>
            <a:prstGeom prst="rect">
              <a:avLst/>
            </a:prstGeom>
          </p:spPr>
        </p:pic>
        <p:pic>
          <p:nvPicPr>
            <p:cNvPr id="16" name="תמונה 15" descr="מצגת.JPG"/>
            <p:cNvPicPr>
              <a:picLocks noChangeAspect="1"/>
            </p:cNvPicPr>
            <p:nvPr/>
          </p:nvPicPr>
          <p:blipFill>
            <a:blip r:embed="rId2" cstate="print"/>
            <a:srcRect l="84734" t="70433" r="1565" b="5418"/>
            <a:stretch>
              <a:fillRect/>
            </a:stretch>
          </p:blipFill>
          <p:spPr>
            <a:xfrm>
              <a:off x="7308304" y="3573016"/>
              <a:ext cx="1368152" cy="995677"/>
            </a:xfrm>
            <a:prstGeom prst="rect">
              <a:avLst/>
            </a:prstGeom>
          </p:spPr>
        </p:pic>
        <p:pic>
          <p:nvPicPr>
            <p:cNvPr id="17" name="תמונה 16" descr="מצגת.JPG"/>
            <p:cNvPicPr>
              <a:picLocks noChangeAspect="1"/>
            </p:cNvPicPr>
            <p:nvPr/>
          </p:nvPicPr>
          <p:blipFill>
            <a:blip r:embed="rId2" cstate="print"/>
            <a:srcRect l="67769" t="69495" r="17867" b="6064"/>
            <a:stretch>
              <a:fillRect/>
            </a:stretch>
          </p:blipFill>
          <p:spPr>
            <a:xfrm>
              <a:off x="7308304" y="4653136"/>
              <a:ext cx="1368152" cy="960527"/>
            </a:xfrm>
            <a:prstGeom prst="rect">
              <a:avLst/>
            </a:prstGeom>
          </p:spPr>
        </p:pic>
        <p:sp>
          <p:nvSpPr>
            <p:cNvPr id="21" name="מלבן 20"/>
            <p:cNvSpPr/>
            <p:nvPr/>
          </p:nvSpPr>
          <p:spPr>
            <a:xfrm>
              <a:off x="179512" y="3140968"/>
              <a:ext cx="1944216" cy="13681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2" name="תמונה 11" descr="מצגת.JPG"/>
            <p:cNvPicPr>
              <a:picLocks noChangeAspect="1"/>
            </p:cNvPicPr>
            <p:nvPr/>
          </p:nvPicPr>
          <p:blipFill>
            <a:blip r:embed="rId2" cstate="print"/>
            <a:srcRect l="34529" t="36497" r="51083" b="40713"/>
            <a:stretch>
              <a:fillRect/>
            </a:stretch>
          </p:blipFill>
          <p:spPr>
            <a:xfrm>
              <a:off x="251520" y="3212976"/>
              <a:ext cx="1800200" cy="1208904"/>
            </a:xfrm>
            <a:prstGeom prst="rect">
              <a:avLst/>
            </a:prstGeom>
          </p:spPr>
        </p:pic>
        <p:pic>
          <p:nvPicPr>
            <p:cNvPr id="20" name="תמונה 19" descr="מצגת.JPG"/>
            <p:cNvPicPr>
              <a:picLocks noChangeAspect="1"/>
            </p:cNvPicPr>
            <p:nvPr/>
          </p:nvPicPr>
          <p:blipFill>
            <a:blip r:embed="rId2" cstate="print"/>
            <a:srcRect l="51093" t="70433" r="34714" b="5418"/>
            <a:stretch>
              <a:fillRect/>
            </a:stretch>
          </p:blipFill>
          <p:spPr>
            <a:xfrm>
              <a:off x="7308304" y="5681250"/>
              <a:ext cx="1368152" cy="988110"/>
            </a:xfrm>
            <a:prstGeom prst="rect">
              <a:avLst/>
            </a:prstGeom>
          </p:spPr>
        </p:pic>
        <p:pic>
          <p:nvPicPr>
            <p:cNvPr id="28" name="תמונה 27" descr="מצגת.JPG"/>
            <p:cNvPicPr>
              <a:picLocks noChangeAspect="1"/>
            </p:cNvPicPr>
            <p:nvPr/>
          </p:nvPicPr>
          <p:blipFill>
            <a:blip r:embed="rId2" cstate="print"/>
            <a:srcRect l="38681" t="74293" r="54832" b="5418"/>
            <a:stretch>
              <a:fillRect/>
            </a:stretch>
          </p:blipFill>
          <p:spPr>
            <a:xfrm>
              <a:off x="7621308" y="1308300"/>
              <a:ext cx="839124" cy="1112588"/>
            </a:xfrm>
            <a:prstGeom prst="rect">
              <a:avLst/>
            </a:prstGeom>
          </p:spPr>
        </p:pic>
        <p:sp>
          <p:nvSpPr>
            <p:cNvPr id="30" name="מלבן מעוגל 29"/>
            <p:cNvSpPr/>
            <p:nvPr/>
          </p:nvSpPr>
          <p:spPr>
            <a:xfrm>
              <a:off x="5868144" y="2780928"/>
              <a:ext cx="1211928" cy="618429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sz="1600" b="1" dirty="0" smtClean="0">
                  <a:ln w="1905"/>
                  <a:solidFill>
                    <a:schemeClr val="bg2">
                      <a:lumMod val="2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uttman Hodes" pitchFamily="2" charset="-79"/>
                  <a:cs typeface="Guttman Hodes" pitchFamily="2" charset="-79"/>
                </a:rPr>
                <a:t>עברי, דבר עברית!</a:t>
              </a:r>
              <a:endParaRPr lang="he-IL" sz="16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uttman Hodes" pitchFamily="2" charset="-79"/>
                <a:cs typeface="Guttman Hodes" pitchFamily="2" charset="-79"/>
              </a:endParaRPr>
            </a:p>
          </p:txBody>
        </p:sp>
        <p:sp>
          <p:nvSpPr>
            <p:cNvPr id="35" name="מלבן מעוגל 34"/>
            <p:cNvSpPr/>
            <p:nvPr/>
          </p:nvSpPr>
          <p:spPr>
            <a:xfrm>
              <a:off x="2771800" y="116632"/>
              <a:ext cx="4067944" cy="720080"/>
            </a:xfrm>
            <a:prstGeom prst="roundRect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sz="2400" dirty="0" smtClean="0">
                  <a:solidFill>
                    <a:schemeClr val="tx2">
                      <a:lumMod val="75000"/>
                    </a:schemeClr>
                  </a:solidFill>
                  <a:latin typeface="Guttman Hodes" pitchFamily="2" charset="-79"/>
                  <a:cs typeface="Guttman Hodes" pitchFamily="2" charset="-79"/>
                </a:rPr>
                <a:t>יום הלשון העברית</a:t>
              </a:r>
              <a:endParaRPr lang="he-IL" sz="2400" dirty="0">
                <a:solidFill>
                  <a:schemeClr val="tx2">
                    <a:lumMod val="75000"/>
                  </a:schemeClr>
                </a:solidFill>
                <a:latin typeface="Guttman Hodes" pitchFamily="2" charset="-79"/>
                <a:cs typeface="Guttman Hodes" pitchFamily="2" charset="-79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71600" y="1196752"/>
              <a:ext cx="2597821" cy="57888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400" dirty="0" smtClean="0">
                  <a:solidFill>
                    <a:schemeClr val="tx2">
                      <a:lumMod val="75000"/>
                    </a:schemeClr>
                  </a:solidFill>
                  <a:latin typeface="Guttman Yad-Brush" pitchFamily="2" charset="-79"/>
                  <a:cs typeface="Guttman Yad-Brush" pitchFamily="2" charset="-79"/>
                </a:rPr>
                <a:t>60 שנה </a:t>
              </a:r>
            </a:p>
            <a:p>
              <a:pPr algn="ctr"/>
              <a:r>
                <a:rPr lang="he-IL" sz="1400" dirty="0" smtClean="0">
                  <a:solidFill>
                    <a:schemeClr val="tx2">
                      <a:lumMod val="75000"/>
                    </a:schemeClr>
                  </a:solidFill>
                  <a:latin typeface="Guttman Yad-Brush" pitchFamily="2" charset="-79"/>
                  <a:cs typeface="Guttman Yad-Brush" pitchFamily="2" charset="-79"/>
                </a:rPr>
                <a:t>לאקדמיה ללשון עברית</a:t>
              </a:r>
              <a:endParaRPr lang="he-IL" sz="1400" dirty="0">
                <a:solidFill>
                  <a:schemeClr val="tx2">
                    <a:lumMod val="75000"/>
                  </a:schemeClr>
                </a:solidFill>
                <a:latin typeface="Guttman Yad-Brush" pitchFamily="2" charset="-79"/>
                <a:cs typeface="Guttman Yad-Brush" pitchFamily="2" charset="-79"/>
              </a:endParaRPr>
            </a:p>
          </p:txBody>
        </p:sp>
        <p:pic>
          <p:nvPicPr>
            <p:cNvPr id="14338" name="Picture 2" descr="http://upload.wikimedia.org/wikipedia/he/thumb/f/f7/Academy_of_Hebrew_logo.png/240px-Academy_of_Hebrew_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0"/>
              <a:ext cx="2286000" cy="104775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 descr="אומצה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718" y="3086350"/>
            <a:ext cx="2977830" cy="2430882"/>
          </a:xfrm>
        </p:spPr>
      </p:pic>
      <p:pic>
        <p:nvPicPr>
          <p:cNvPr id="5" name="תמונה 4" descr="דשונת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5276" y="3429000"/>
            <a:ext cx="2700152" cy="1940310"/>
          </a:xfrm>
          <a:prstGeom prst="rect">
            <a:avLst/>
          </a:prstGeom>
        </p:spPr>
      </p:pic>
      <p:pic>
        <p:nvPicPr>
          <p:cNvPr id="8" name="תמונה 7" descr="יממית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-1"/>
            <a:ext cx="6711305" cy="2528743"/>
          </a:xfrm>
          <a:prstGeom prst="rect">
            <a:avLst/>
          </a:prstGeom>
        </p:spPr>
      </p:pic>
      <p:pic>
        <p:nvPicPr>
          <p:cNvPr id="12" name="תמונה 11" descr="מרקע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86874" y="3329438"/>
            <a:ext cx="3065613" cy="218779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לכיד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124744"/>
            <a:ext cx="2758430" cy="2088158"/>
          </a:xfrm>
          <a:prstGeom prst="rect">
            <a:avLst/>
          </a:prstGeom>
        </p:spPr>
      </p:pic>
      <p:pic>
        <p:nvPicPr>
          <p:cNvPr id="6" name="תמונה 5" descr="מרכולית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2253" y="1196752"/>
            <a:ext cx="2625311" cy="1944216"/>
          </a:xfrm>
          <a:prstGeom prst="rect">
            <a:avLst/>
          </a:prstGeom>
        </p:spPr>
      </p:pic>
      <p:pic>
        <p:nvPicPr>
          <p:cNvPr id="7" name="תמונה 6" descr="זמריר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196752"/>
            <a:ext cx="2794904" cy="2016224"/>
          </a:xfrm>
          <a:prstGeom prst="rect">
            <a:avLst/>
          </a:prstGeom>
        </p:spPr>
      </p:pic>
      <p:pic>
        <p:nvPicPr>
          <p:cNvPr id="8" name="תמונה 7" descr="החסן נייד.JPG"/>
          <p:cNvPicPr>
            <a:picLocks noChangeAspect="1"/>
          </p:cNvPicPr>
          <p:nvPr/>
        </p:nvPicPr>
        <p:blipFill>
          <a:blip r:embed="rId5" cstate="print"/>
          <a:srcRect l="2061"/>
          <a:stretch>
            <a:fillRect/>
          </a:stretch>
        </p:blipFill>
        <p:spPr>
          <a:xfrm>
            <a:off x="1331640" y="3933056"/>
            <a:ext cx="6844960" cy="136815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987824" y="1412776"/>
            <a:ext cx="3384376" cy="4996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מלבן מעוגל 4"/>
          <p:cNvSpPr/>
          <p:nvPr/>
        </p:nvSpPr>
        <p:spPr>
          <a:xfrm>
            <a:off x="1475656" y="332656"/>
            <a:ext cx="6192688" cy="86409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dirty="0" smtClean="0">
                <a:solidFill>
                  <a:schemeClr val="tx1"/>
                </a:solidFill>
                <a:latin typeface="Guttman Hodes" pitchFamily="2" charset="-79"/>
                <a:cs typeface="Guttman Hodes" pitchFamily="2" charset="-79"/>
              </a:rPr>
              <a:t>מדינת ישראל הוציאה בול </a:t>
            </a:r>
          </a:p>
          <a:p>
            <a:pPr algn="ctr"/>
            <a:r>
              <a:rPr lang="he-IL" dirty="0" smtClean="0">
                <a:solidFill>
                  <a:schemeClr val="tx1"/>
                </a:solidFill>
                <a:latin typeface="Guttman Hodes" pitchFamily="2" charset="-79"/>
                <a:cs typeface="Guttman Hodes" pitchFamily="2" charset="-79"/>
              </a:rPr>
              <a:t>לציון </a:t>
            </a:r>
            <a:r>
              <a:rPr lang="he-IL" dirty="0" smtClean="0">
                <a:solidFill>
                  <a:schemeClr val="tx1"/>
                </a:solidFill>
                <a:latin typeface="Guttman Hodes" pitchFamily="2" charset="-79"/>
                <a:cs typeface="Guttman Hodes" pitchFamily="2" charset="-79"/>
              </a:rPr>
              <a:t>ייחודה של הלשון העברית ומעמדה.</a:t>
            </a:r>
            <a:endParaRPr lang="he-IL" dirty="0">
              <a:solidFill>
                <a:schemeClr val="tx1"/>
              </a:solidFill>
              <a:latin typeface="Guttman Hodes" pitchFamily="2" charset="-79"/>
              <a:cs typeface="Guttman Hodes" pitchFamily="2" charset="-79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107504" y="1484784"/>
            <a:ext cx="8892480" cy="2736304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3800" dirty="0" smtClean="0">
                <a:solidFill>
                  <a:schemeClr val="tx2">
                    <a:lumMod val="75000"/>
                  </a:schemeClr>
                </a:solidFill>
                <a:latin typeface="Guttman Hodes" pitchFamily="2" charset="-79"/>
                <a:cs typeface="Guttman Hodes" pitchFamily="2" charset="-79"/>
              </a:rPr>
              <a:t>יום הלשון</a:t>
            </a:r>
            <a:endParaRPr lang="he-IL" sz="13800" dirty="0">
              <a:solidFill>
                <a:schemeClr val="tx2">
                  <a:lumMod val="75000"/>
                </a:schemeClr>
              </a:solidFill>
              <a:latin typeface="Guttman Hodes" pitchFamily="2" charset="-79"/>
              <a:cs typeface="Guttman Hodes" pitchFamily="2" charset="-79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מעוגל 1"/>
          <p:cNvSpPr/>
          <p:nvPr/>
        </p:nvSpPr>
        <p:spPr>
          <a:xfrm>
            <a:off x="107504" y="1484784"/>
            <a:ext cx="8892480" cy="2736304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3800" dirty="0" smtClean="0">
                <a:solidFill>
                  <a:schemeClr val="tx2">
                    <a:lumMod val="75000"/>
                  </a:schemeClr>
                </a:solidFill>
                <a:latin typeface="Guttman Hodes" pitchFamily="2" charset="-79"/>
                <a:cs typeface="Guttman Hodes" pitchFamily="2" charset="-79"/>
              </a:rPr>
              <a:t>העברית</a:t>
            </a:r>
            <a:endParaRPr lang="he-IL" sz="13800" dirty="0">
              <a:solidFill>
                <a:schemeClr val="tx2">
                  <a:lumMod val="75000"/>
                </a:schemeClr>
              </a:solidFill>
              <a:latin typeface="Guttman Hodes" pitchFamily="2" charset="-79"/>
              <a:cs typeface="Guttman Hodes" pitchFamily="2" charset="-79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מעוגל 5"/>
          <p:cNvSpPr/>
          <p:nvPr/>
        </p:nvSpPr>
        <p:spPr>
          <a:xfrm>
            <a:off x="467544" y="1916832"/>
            <a:ext cx="8352928" cy="2664296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80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uttman Hodes" pitchFamily="2" charset="-79"/>
                <a:cs typeface="Guttman Hodes" pitchFamily="2" charset="-79"/>
              </a:rPr>
              <a:t>עברי דבר עברית</a:t>
            </a:r>
            <a:endParaRPr lang="he-IL" sz="8000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uttman Hodes" pitchFamily="2" charset="-79"/>
              <a:cs typeface="Guttman Hodes" pitchFamily="2" charset="-79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מעוגל 1"/>
          <p:cNvSpPr/>
          <p:nvPr/>
        </p:nvSpPr>
        <p:spPr>
          <a:xfrm>
            <a:off x="827584" y="692696"/>
            <a:ext cx="7776864" cy="518457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3200" dirty="0" smtClean="0">
                <a:latin typeface="Guttman Hodes" pitchFamily="2" charset="-79"/>
                <a:cs typeface="Guttman Hodes" pitchFamily="2" charset="-79"/>
              </a:rPr>
              <a:t>יום כ"א טבת</a:t>
            </a:r>
          </a:p>
          <a:p>
            <a:pPr algn="ctr">
              <a:lnSpc>
                <a:spcPct val="150000"/>
              </a:lnSpc>
            </a:pPr>
            <a:r>
              <a:rPr lang="he-IL" sz="3200" dirty="0" smtClean="0">
                <a:latin typeface="Guttman Hodes" pitchFamily="2" charset="-79"/>
                <a:cs typeface="Guttman Hodes" pitchFamily="2" charset="-79"/>
              </a:rPr>
              <a:t>יום הולדתו של אליעזר בן יהודה </a:t>
            </a:r>
          </a:p>
          <a:p>
            <a:pPr algn="ctr">
              <a:lnSpc>
                <a:spcPct val="150000"/>
              </a:lnSpc>
            </a:pPr>
            <a:r>
              <a:rPr lang="he-IL" sz="3200" dirty="0" smtClean="0">
                <a:latin typeface="Guttman Hodes" pitchFamily="2" charset="-79"/>
                <a:cs typeface="Guttman Hodes" pitchFamily="2" charset="-79"/>
              </a:rPr>
              <a:t>מחייה השפה העברית</a:t>
            </a:r>
          </a:p>
          <a:p>
            <a:pPr algn="ctr">
              <a:lnSpc>
                <a:spcPct val="150000"/>
              </a:lnSpc>
            </a:pPr>
            <a:r>
              <a:rPr lang="he-IL" sz="3200" dirty="0" smtClean="0">
                <a:latin typeface="Guttman Hodes" pitchFamily="2" charset="-79"/>
                <a:cs typeface="Guttman Hodes" pitchFamily="2" charset="-79"/>
              </a:rPr>
              <a:t>נקבע כ"יום הלשון העברית" </a:t>
            </a:r>
            <a:endParaRPr lang="he-IL" sz="3200" dirty="0">
              <a:latin typeface="Guttman Hodes" pitchFamily="2" charset="-79"/>
              <a:cs typeface="Guttman Hodes" pitchFamily="2" charset="-79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מעוגל 1"/>
          <p:cNvSpPr/>
          <p:nvPr/>
        </p:nvSpPr>
        <p:spPr>
          <a:xfrm>
            <a:off x="179512" y="332658"/>
            <a:ext cx="8856984" cy="2088232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 b="1" dirty="0" smtClean="0">
              <a:solidFill>
                <a:schemeClr val="tx1"/>
              </a:solidFill>
              <a:latin typeface="Guttman Hodes" pitchFamily="2" charset="-79"/>
              <a:cs typeface="Guttman Hodes" pitchFamily="2" charset="-79"/>
            </a:endParaRPr>
          </a:p>
          <a:p>
            <a:pPr algn="ctr"/>
            <a:r>
              <a:rPr lang="he-IL" sz="2400" b="1" dirty="0" smtClean="0">
                <a:solidFill>
                  <a:schemeClr val="tx1"/>
                </a:solidFill>
                <a:latin typeface="Guttman Hodes" pitchFamily="2" charset="-79"/>
                <a:cs typeface="Guttman Hodes" pitchFamily="2" charset="-79"/>
              </a:rPr>
              <a:t>אליעזר בן-יהודה</a:t>
            </a:r>
          </a:p>
          <a:p>
            <a:r>
              <a:rPr lang="he-IL" sz="2400" dirty="0" smtClean="0">
                <a:solidFill>
                  <a:schemeClr val="tx1"/>
                </a:solidFill>
                <a:latin typeface="Guttman Hodes" pitchFamily="2" charset="-79"/>
                <a:cs typeface="Guttman Hodes" pitchFamily="2" charset="-79"/>
              </a:rPr>
              <a:t>מחייה הדיבור </a:t>
            </a:r>
            <a:r>
              <a:rPr lang="he-IL" sz="2400" dirty="0">
                <a:solidFill>
                  <a:schemeClr val="tx1"/>
                </a:solidFill>
                <a:latin typeface="Guttman Hodes" pitchFamily="2" charset="-79"/>
                <a:cs typeface="Guttman Hodes" pitchFamily="2" charset="-79"/>
              </a:rPr>
              <a:t>העברי בארץ ישראל בסוף המאה ה-19 ובתחילת המאה </a:t>
            </a:r>
            <a:r>
              <a:rPr lang="he-IL" sz="2400" dirty="0" smtClean="0">
                <a:solidFill>
                  <a:schemeClr val="tx1"/>
                </a:solidFill>
                <a:latin typeface="Guttman Hodes" pitchFamily="2" charset="-79"/>
                <a:cs typeface="Guttman Hodes" pitchFamily="2" charset="-79"/>
              </a:rPr>
              <a:t>ה-20. מייסד</a:t>
            </a:r>
            <a:r>
              <a:rPr lang="he-IL" sz="2400" dirty="0">
                <a:solidFill>
                  <a:schemeClr val="tx1"/>
                </a:solidFill>
                <a:latin typeface="Guttman Hodes" pitchFamily="2" charset="-79"/>
                <a:cs typeface="Guttman Hodes" pitchFamily="2" charset="-79"/>
              </a:rPr>
              <a:t> ועד הלשון העברית, מייסד ועורך עיתון "הצבי" וכתב העת השקפה, ומחבר מילון בן-יהודה.</a:t>
            </a:r>
          </a:p>
          <a:p>
            <a:r>
              <a:rPr lang="he-IL" dirty="0" smtClean="0">
                <a:solidFill>
                  <a:schemeClr val="tx1"/>
                </a:solidFill>
              </a:rPr>
              <a:t/>
            </a:r>
            <a:br>
              <a:rPr lang="he-IL" dirty="0" smtClean="0">
                <a:solidFill>
                  <a:schemeClr val="tx1"/>
                </a:solidFill>
              </a:rPr>
            </a:br>
            <a:endParaRPr lang="he-IL" dirty="0">
              <a:solidFill>
                <a:schemeClr val="tx1"/>
              </a:solidFill>
            </a:endParaRPr>
          </a:p>
        </p:txBody>
      </p:sp>
      <p:grpSp>
        <p:nvGrpSpPr>
          <p:cNvPr id="3" name="קבוצה 2"/>
          <p:cNvGrpSpPr/>
          <p:nvPr/>
        </p:nvGrpSpPr>
        <p:grpSpPr>
          <a:xfrm>
            <a:off x="755576" y="2492896"/>
            <a:ext cx="7827413" cy="4149080"/>
            <a:chOff x="1172571" y="-243408"/>
            <a:chExt cx="7971429" cy="4397143"/>
          </a:xfrm>
        </p:grpSpPr>
        <p:pic>
          <p:nvPicPr>
            <p:cNvPr id="4" name="תמונה 3" descr="אליעזר בן יהודה copy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2571" y="-243408"/>
              <a:ext cx="7971429" cy="4397143"/>
            </a:xfrm>
            <a:prstGeom prst="rect">
              <a:avLst/>
            </a:prstGeom>
          </p:spPr>
        </p:pic>
        <p:sp>
          <p:nvSpPr>
            <p:cNvPr id="5" name="מלבן 4"/>
            <p:cNvSpPr/>
            <p:nvPr/>
          </p:nvSpPr>
          <p:spPr>
            <a:xfrm>
              <a:off x="1403648" y="692696"/>
              <a:ext cx="2016224" cy="2592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400" b="1" dirty="0" smtClean="0">
                  <a:solidFill>
                    <a:schemeClr val="tx1"/>
                  </a:solidFill>
                  <a:latin typeface="Guttman Hodes" pitchFamily="2" charset="-79"/>
                  <a:cs typeface="Guttman Hodes" pitchFamily="2" charset="-79"/>
                </a:rPr>
                <a:t>כ"א </a:t>
              </a:r>
              <a:r>
                <a:rPr lang="he-IL" sz="1400" b="1" dirty="0">
                  <a:solidFill>
                    <a:schemeClr val="tx1"/>
                  </a:solidFill>
                  <a:latin typeface="Guttman Hodes" pitchFamily="2" charset="-79"/>
                  <a:cs typeface="Guttman Hodes" pitchFamily="2" charset="-79"/>
                </a:rPr>
                <a:t>בטבת </a:t>
              </a:r>
              <a:endParaRPr lang="he-IL" sz="1400" b="1" dirty="0" smtClean="0">
                <a:solidFill>
                  <a:schemeClr val="tx1"/>
                </a:solidFill>
                <a:latin typeface="Guttman Hodes" pitchFamily="2" charset="-79"/>
                <a:cs typeface="Guttman Hodes" pitchFamily="2" charset="-79"/>
              </a:endParaRPr>
            </a:p>
            <a:p>
              <a:pPr algn="ctr"/>
              <a:r>
                <a:rPr lang="he-IL" sz="1400" b="1" dirty="0" smtClean="0">
                  <a:solidFill>
                    <a:schemeClr val="tx1"/>
                  </a:solidFill>
                  <a:latin typeface="Guttman Hodes" pitchFamily="2" charset="-79"/>
                  <a:cs typeface="Guttman Hodes" pitchFamily="2" charset="-79"/>
                </a:rPr>
                <a:t>תרי"ח</a:t>
              </a:r>
              <a:r>
                <a:rPr lang="he-IL" sz="1400" b="1" dirty="0">
                  <a:solidFill>
                    <a:schemeClr val="tx1"/>
                  </a:solidFill>
                  <a:latin typeface="Guttman Hodes" pitchFamily="2" charset="-79"/>
                  <a:cs typeface="Guttman Hodes" pitchFamily="2" charset="-79"/>
                </a:rPr>
                <a:t> </a:t>
              </a:r>
              <a:endParaRPr lang="he-IL" sz="1400" b="1" dirty="0" smtClean="0">
                <a:solidFill>
                  <a:schemeClr val="tx1"/>
                </a:solidFill>
                <a:latin typeface="Guttman Hodes" pitchFamily="2" charset="-79"/>
                <a:cs typeface="Guttman Hodes" pitchFamily="2" charset="-79"/>
              </a:endParaRPr>
            </a:p>
            <a:p>
              <a:pPr algn="ctr"/>
              <a:r>
                <a:rPr lang="he-IL" sz="1400" b="1" dirty="0" smtClean="0">
                  <a:solidFill>
                    <a:schemeClr val="tx1"/>
                  </a:solidFill>
                  <a:latin typeface="Guttman Hodes" pitchFamily="2" charset="-79"/>
                  <a:cs typeface="Guttman Hodes" pitchFamily="2" charset="-79"/>
                </a:rPr>
                <a:t>7 </a:t>
              </a:r>
              <a:r>
                <a:rPr lang="he-IL" sz="1400" b="1" dirty="0">
                  <a:solidFill>
                    <a:schemeClr val="tx1"/>
                  </a:solidFill>
                  <a:latin typeface="Guttman Hodes" pitchFamily="2" charset="-79"/>
                  <a:cs typeface="Guttman Hodes" pitchFamily="2" charset="-79"/>
                </a:rPr>
                <a:t>בינואר </a:t>
              </a:r>
              <a:endParaRPr lang="he-IL" sz="1400" b="1" dirty="0" smtClean="0">
                <a:solidFill>
                  <a:schemeClr val="tx1"/>
                </a:solidFill>
                <a:latin typeface="Guttman Hodes" pitchFamily="2" charset="-79"/>
                <a:cs typeface="Guttman Hodes" pitchFamily="2" charset="-79"/>
              </a:endParaRPr>
            </a:p>
            <a:p>
              <a:pPr algn="ctr"/>
              <a:r>
                <a:rPr lang="he-IL" sz="1400" b="1" dirty="0" smtClean="0">
                  <a:solidFill>
                    <a:schemeClr val="tx1"/>
                  </a:solidFill>
                  <a:latin typeface="Guttman Hodes" pitchFamily="2" charset="-79"/>
                  <a:cs typeface="Guttman Hodes" pitchFamily="2" charset="-79"/>
                </a:rPr>
                <a:t>1858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he-IL" sz="1400" b="1" dirty="0" smtClean="0">
                  <a:solidFill>
                    <a:schemeClr val="tx1"/>
                  </a:solidFill>
                  <a:latin typeface="Guttman Hodes" pitchFamily="2" charset="-79"/>
                  <a:cs typeface="Guttman Hodes" pitchFamily="2" charset="-79"/>
                </a:rPr>
                <a:t>      </a:t>
              </a:r>
            </a:p>
            <a:p>
              <a:pPr algn="ctr"/>
              <a:r>
                <a:rPr lang="he-IL" sz="1400" b="1" dirty="0" smtClean="0">
                  <a:solidFill>
                    <a:schemeClr val="tx1"/>
                  </a:solidFill>
                  <a:latin typeface="Guttman Hodes" pitchFamily="2" charset="-79"/>
                  <a:cs typeface="Guttman Hodes" pitchFamily="2" charset="-79"/>
                </a:rPr>
                <a:t>כ"ו </a:t>
              </a:r>
              <a:r>
                <a:rPr lang="he-IL" sz="1400" b="1" dirty="0">
                  <a:solidFill>
                    <a:schemeClr val="tx1"/>
                  </a:solidFill>
                  <a:latin typeface="Guttman Hodes" pitchFamily="2" charset="-79"/>
                  <a:cs typeface="Guttman Hodes" pitchFamily="2" charset="-79"/>
                </a:rPr>
                <a:t>בכסלו </a:t>
              </a:r>
              <a:endParaRPr lang="he-IL" sz="1400" b="1" dirty="0" smtClean="0">
                <a:solidFill>
                  <a:schemeClr val="tx1"/>
                </a:solidFill>
                <a:latin typeface="Guttman Hodes" pitchFamily="2" charset="-79"/>
                <a:cs typeface="Guttman Hodes" pitchFamily="2" charset="-79"/>
              </a:endParaRPr>
            </a:p>
            <a:p>
              <a:pPr algn="ctr"/>
              <a:r>
                <a:rPr lang="he-IL" sz="1400" b="1" dirty="0" smtClean="0">
                  <a:solidFill>
                    <a:schemeClr val="tx1"/>
                  </a:solidFill>
                  <a:latin typeface="Guttman Hodes" pitchFamily="2" charset="-79"/>
                  <a:cs typeface="Guttman Hodes" pitchFamily="2" charset="-79"/>
                </a:rPr>
                <a:t>תרפ"ג</a:t>
              </a:r>
              <a:r>
                <a:rPr lang="he-IL" sz="1400" b="1" dirty="0">
                  <a:solidFill>
                    <a:schemeClr val="tx1"/>
                  </a:solidFill>
                  <a:latin typeface="Guttman Hodes" pitchFamily="2" charset="-79"/>
                  <a:cs typeface="Guttman Hodes" pitchFamily="2" charset="-79"/>
                </a:rPr>
                <a:t> </a:t>
              </a:r>
              <a:endParaRPr lang="he-IL" sz="1400" b="1" dirty="0" smtClean="0">
                <a:solidFill>
                  <a:schemeClr val="tx1"/>
                </a:solidFill>
                <a:latin typeface="Guttman Hodes" pitchFamily="2" charset="-79"/>
                <a:cs typeface="Guttman Hodes" pitchFamily="2" charset="-79"/>
              </a:endParaRPr>
            </a:p>
            <a:p>
              <a:pPr algn="ctr"/>
              <a:r>
                <a:rPr lang="he-IL" sz="1400" b="1" dirty="0" smtClean="0">
                  <a:solidFill>
                    <a:schemeClr val="tx1"/>
                  </a:solidFill>
                  <a:latin typeface="Guttman Hodes" pitchFamily="2" charset="-79"/>
                  <a:cs typeface="Guttman Hodes" pitchFamily="2" charset="-79"/>
                </a:rPr>
                <a:t>16 בדצמבר</a:t>
              </a:r>
            </a:p>
            <a:p>
              <a:pPr algn="ctr"/>
              <a:r>
                <a:rPr lang="he-IL" sz="1400" b="1" dirty="0" smtClean="0">
                  <a:solidFill>
                    <a:schemeClr val="tx1"/>
                  </a:solidFill>
                  <a:latin typeface="Guttman Hodes" pitchFamily="2" charset="-79"/>
                  <a:cs typeface="Guttman Hodes" pitchFamily="2" charset="-79"/>
                </a:rPr>
                <a:t>1922</a:t>
              </a:r>
            </a:p>
            <a:p>
              <a:pPr algn="ctr"/>
              <a:endParaRPr lang="he-IL" sz="1400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 descr="ועד הלשון העברית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8" y="2420889"/>
            <a:ext cx="5715945" cy="4144060"/>
          </a:xfrm>
          <a:prstGeom prst="rect">
            <a:avLst/>
          </a:prstGeom>
        </p:spPr>
      </p:pic>
      <p:sp>
        <p:nvSpPr>
          <p:cNvPr id="11" name="מלבן מעוגל 10"/>
          <p:cNvSpPr/>
          <p:nvPr/>
        </p:nvSpPr>
        <p:spPr>
          <a:xfrm>
            <a:off x="1043608" y="332658"/>
            <a:ext cx="7128792" cy="1940957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e-IL" sz="2000" b="1" dirty="0" smtClean="0">
                <a:latin typeface="Guttman Hodes" pitchFamily="2" charset="-79"/>
                <a:cs typeface="Guttman Hodes" pitchFamily="2" charset="-79"/>
              </a:rPr>
              <a:t>ועד </a:t>
            </a:r>
            <a:r>
              <a:rPr lang="he-IL" sz="2000" b="1" dirty="0">
                <a:latin typeface="Guttman Hodes" pitchFamily="2" charset="-79"/>
                <a:cs typeface="Guttman Hodes" pitchFamily="2" charset="-79"/>
              </a:rPr>
              <a:t>הלשון העברית</a:t>
            </a:r>
            <a:r>
              <a:rPr lang="he-IL" sz="2000" dirty="0">
                <a:latin typeface="Guttman Hodes" pitchFamily="2" charset="-79"/>
                <a:cs typeface="Guttman Hodes" pitchFamily="2" charset="-79"/>
              </a:rPr>
              <a:t> היה ארגון </a:t>
            </a:r>
            <a:r>
              <a:rPr lang="he-IL" sz="2000" dirty="0" smtClean="0">
                <a:latin typeface="Guttman Hodes" pitchFamily="2" charset="-79"/>
                <a:cs typeface="Guttman Hodes" pitchFamily="2" charset="-79"/>
              </a:rPr>
              <a:t>שהוקם </a:t>
            </a:r>
            <a:r>
              <a:rPr lang="he-IL" sz="2000" dirty="0">
                <a:latin typeface="Guttman Hodes" pitchFamily="2" charset="-79"/>
                <a:cs typeface="Guttman Hodes" pitchFamily="2" charset="-79"/>
              </a:rPr>
              <a:t>על ידי אליעזר בן </a:t>
            </a:r>
            <a:r>
              <a:rPr lang="he-IL" sz="2000" dirty="0" smtClean="0">
                <a:latin typeface="Guttman Hodes" pitchFamily="2" charset="-79"/>
                <a:cs typeface="Guttman Hodes" pitchFamily="2" charset="-79"/>
              </a:rPr>
              <a:t>יהודה</a:t>
            </a:r>
          </a:p>
          <a:p>
            <a:pPr algn="just">
              <a:lnSpc>
                <a:spcPct val="150000"/>
              </a:lnSpc>
            </a:pPr>
            <a:r>
              <a:rPr lang="he-IL" sz="2000" dirty="0" smtClean="0">
                <a:latin typeface="Guttman Hodes" pitchFamily="2" charset="-79"/>
                <a:cs typeface="Guttman Hodes" pitchFamily="2" charset="-79"/>
              </a:rPr>
              <a:t>וליווה </a:t>
            </a:r>
            <a:r>
              <a:rPr lang="he-IL" sz="2000" dirty="0">
                <a:latin typeface="Guttman Hodes" pitchFamily="2" charset="-79"/>
                <a:cs typeface="Guttman Hodes" pitchFamily="2" charset="-79"/>
              </a:rPr>
              <a:t>את תחיית הלשון העברית בארץ ישראל. </a:t>
            </a:r>
            <a:endParaRPr lang="he-IL" sz="2000" dirty="0" smtClean="0">
              <a:latin typeface="Guttman Hodes" pitchFamily="2" charset="-79"/>
              <a:cs typeface="Guttman Hodes" pitchFamily="2" charset="-79"/>
            </a:endParaRPr>
          </a:p>
          <a:p>
            <a:pPr algn="just">
              <a:lnSpc>
                <a:spcPct val="150000"/>
              </a:lnSpc>
            </a:pPr>
            <a:r>
              <a:rPr lang="he-IL" sz="2000" dirty="0" smtClean="0">
                <a:latin typeface="Guttman Hodes" pitchFamily="2" charset="-79"/>
                <a:cs typeface="Guttman Hodes" pitchFamily="2" charset="-79"/>
              </a:rPr>
              <a:t>לימים </a:t>
            </a:r>
            <a:r>
              <a:rPr lang="he-IL" sz="2000" dirty="0">
                <a:latin typeface="Guttman Hodes" pitchFamily="2" charset="-79"/>
                <a:cs typeface="Guttman Hodes" pitchFamily="2" charset="-79"/>
              </a:rPr>
              <a:t>הפך הארגון ל</a:t>
            </a:r>
            <a:r>
              <a:rPr lang="he-IL" sz="2000" b="1" u="sng" dirty="0">
                <a:latin typeface="Guttman Hodes" pitchFamily="2" charset="-79"/>
                <a:cs typeface="Guttman Hodes" pitchFamily="2" charset="-79"/>
              </a:rPr>
              <a:t>אקדמיה ללשון העברית</a:t>
            </a:r>
            <a:r>
              <a:rPr lang="he-IL" sz="2000" dirty="0" smtClean="0">
                <a:latin typeface="Guttman Hodes" pitchFamily="2" charset="-79"/>
                <a:cs typeface="Guttman Hodes" pitchFamily="2" charset="-79"/>
              </a:rPr>
              <a:t>.</a:t>
            </a:r>
          </a:p>
          <a:p>
            <a:pPr algn="just"/>
            <a:endParaRPr lang="he-IL" dirty="0">
              <a:latin typeface="Guttman Hodes" pitchFamily="2" charset="-79"/>
              <a:cs typeface="Guttman Hodes" pitchFamily="2" charset="-79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/>
        </p:nvSpPr>
        <p:spPr>
          <a:xfrm>
            <a:off x="323528" y="1988840"/>
            <a:ext cx="8532440" cy="3166824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3600" b="1" dirty="0">
                <a:latin typeface="Guttman Hodes" pitchFamily="2" charset="-79"/>
                <a:cs typeface="Guttman Hodes" pitchFamily="2" charset="-79"/>
              </a:rPr>
              <a:t>"גדוד </a:t>
            </a:r>
            <a:r>
              <a:rPr lang="he-IL" sz="3600" b="1" dirty="0">
                <a:latin typeface="Guttman Hodes" pitchFamily="2" charset="-79"/>
                <a:cs typeface="Guttman Hodes" pitchFamily="2" charset="-79"/>
              </a:rPr>
              <a:t>מגיני</a:t>
            </a:r>
            <a:r>
              <a:rPr lang="he-IL" sz="3600" b="1" dirty="0">
                <a:latin typeface="Guttman Hodes" pitchFamily="2" charset="-79"/>
                <a:cs typeface="Guttman Hodes" pitchFamily="2" charset="-79"/>
              </a:rPr>
              <a:t> השפה"</a:t>
            </a:r>
            <a:r>
              <a:rPr lang="he-IL" sz="3600" dirty="0">
                <a:latin typeface="Guttman Hodes" pitchFamily="2" charset="-79"/>
                <a:cs typeface="Guttman Hodes" pitchFamily="2" charset="-79"/>
              </a:rPr>
              <a:t> </a:t>
            </a:r>
            <a:r>
              <a:rPr lang="he-IL" sz="2800" dirty="0" smtClean="0">
                <a:latin typeface="Guttman Hodes" pitchFamily="2" charset="-79"/>
                <a:cs typeface="Guttman Hodes" pitchFamily="2" charset="-79"/>
              </a:rPr>
              <a:t>/</a:t>
            </a:r>
            <a:r>
              <a:rPr lang="he-IL" sz="2800" b="1" dirty="0" smtClean="0">
                <a:latin typeface="Guttman Hodes" pitchFamily="2" charset="-79"/>
                <a:cs typeface="Guttman Hodes" pitchFamily="2" charset="-79"/>
              </a:rPr>
              <a:t> (גדוד מגני השפה)</a:t>
            </a:r>
            <a:endParaRPr lang="he-IL" sz="2800" dirty="0" smtClean="0">
              <a:latin typeface="Guttman Hodes" pitchFamily="2" charset="-79"/>
              <a:cs typeface="Guttman Hodes" pitchFamily="2" charset="-79"/>
            </a:endParaRPr>
          </a:p>
          <a:p>
            <a:pPr>
              <a:lnSpc>
                <a:spcPct val="150000"/>
              </a:lnSpc>
            </a:pPr>
            <a:r>
              <a:rPr lang="he-IL" sz="2800" dirty="0" smtClean="0">
                <a:latin typeface="Guttman Hodes" pitchFamily="2" charset="-79"/>
                <a:cs typeface="Guttman Hodes" pitchFamily="2" charset="-79"/>
              </a:rPr>
              <a:t>היה </a:t>
            </a:r>
            <a:r>
              <a:rPr lang="he-IL" sz="2800" dirty="0">
                <a:latin typeface="Guttman Hodes" pitchFamily="2" charset="-79"/>
                <a:cs typeface="Guttman Hodes" pitchFamily="2" charset="-79"/>
              </a:rPr>
              <a:t>ארגון שפעל בקרב היישוב היהודי בארץ ישראל המנדטורית בין </a:t>
            </a:r>
            <a:r>
              <a:rPr lang="he-IL" sz="2800" dirty="0" smtClean="0">
                <a:latin typeface="Guttman Hodes" pitchFamily="2" charset="-79"/>
                <a:cs typeface="Guttman Hodes" pitchFamily="2" charset="-79"/>
              </a:rPr>
              <a:t>השנים 1923 –</a:t>
            </a:r>
            <a:r>
              <a:rPr lang="he-IL" sz="2800" dirty="0" smtClean="0">
                <a:latin typeface="Guttman Hodes" pitchFamily="2" charset="-79"/>
                <a:cs typeface="Guttman Hodes" pitchFamily="2" charset="-79"/>
              </a:rPr>
              <a:t>1936</a:t>
            </a:r>
            <a:r>
              <a:rPr lang="he-IL" sz="2800" dirty="0" smtClean="0">
                <a:latin typeface="Guttman Hodes" pitchFamily="2" charset="-79"/>
                <a:cs typeface="Guttman Hodes" pitchFamily="2" charset="-79"/>
              </a:rPr>
              <a:t> </a:t>
            </a:r>
            <a:r>
              <a:rPr lang="he-IL" sz="2800" dirty="0">
                <a:latin typeface="Guttman Hodes" pitchFamily="2" charset="-79"/>
                <a:cs typeface="Guttman Hodes" pitchFamily="2" charset="-79"/>
              </a:rPr>
              <a:t> </a:t>
            </a:r>
            <a:r>
              <a:rPr lang="he-IL" sz="2800" dirty="0" smtClean="0">
                <a:latin typeface="Guttman Hodes" pitchFamily="2" charset="-79"/>
                <a:cs typeface="Guttman Hodes" pitchFamily="2" charset="-79"/>
              </a:rPr>
              <a:t>כדי שכל היישוב היהודי בארץ ידבר עברית.</a:t>
            </a:r>
            <a:endParaRPr lang="he-IL" sz="2800" dirty="0">
              <a:latin typeface="Guttman Hodes" pitchFamily="2" charset="-79"/>
              <a:cs typeface="Guttman Hodes" pitchFamily="2" charset="-79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126</Words>
  <Application>Microsoft Office PowerPoint</Application>
  <PresentationFormat>‫הצגה על המסך (4:3)</PresentationFormat>
  <Paragraphs>56</Paragraphs>
  <Slides>22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22</vt:i4>
      </vt:variant>
    </vt:vector>
  </HeadingPairs>
  <TitlesOfParts>
    <vt:vector size="23" baseType="lpstr">
      <vt:lpstr>ערכת נושא Office</vt:lpstr>
      <vt:lpstr>הצעה ללוח מבשר  יום הלשון העברית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  <vt:lpstr>שקופית 13</vt:lpstr>
      <vt:lpstr>שקופית 14</vt:lpstr>
      <vt:lpstr>שקופית 15</vt:lpstr>
      <vt:lpstr>שקופית 16</vt:lpstr>
      <vt:lpstr>שקופית 17</vt:lpstr>
      <vt:lpstr>שקופית 18</vt:lpstr>
      <vt:lpstr>שקופית 19</vt:lpstr>
      <vt:lpstr>שקופית 20</vt:lpstr>
      <vt:lpstr>שקופית 21</vt:lpstr>
      <vt:lpstr>שקופית 22</vt:lpstr>
      <vt:lpstr>שקופית 23</vt:lpstr>
      <vt:lpstr>שקופית 24</vt:lpstr>
      <vt:lpstr>שקופית 25</vt:lpstr>
      <vt:lpstr>שקופית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הצעה ללוח מבשר  יום הלשון העברית</dc:title>
  <dc:creator>Altshul</dc:creator>
  <cp:lastModifiedBy>Altshul</cp:lastModifiedBy>
  <cp:revision>1</cp:revision>
  <dcterms:created xsi:type="dcterms:W3CDTF">2013-12-19T07:40:13Z</dcterms:created>
  <dcterms:modified xsi:type="dcterms:W3CDTF">2013-12-19T10:51:19Z</dcterms:modified>
</cp:coreProperties>
</file>