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Default Extension="wav" ContentType="audio/wav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743" r:id="rId1"/>
  </p:sldMasterIdLst>
  <p:notesMasterIdLst>
    <p:notesMasterId r:id="rId10"/>
  </p:notesMasterIdLst>
  <p:sldIdLst>
    <p:sldId id="256" r:id="rId2"/>
    <p:sldId id="257" r:id="rId3"/>
    <p:sldId id="260" r:id="rId4"/>
    <p:sldId id="259" r:id="rId5"/>
    <p:sldId id="261" r:id="rId6"/>
    <p:sldId id="265" r:id="rId7"/>
    <p:sldId id="268" r:id="rId8"/>
    <p:sldId id="270" r:id="rId9"/>
  </p:sldIdLst>
  <p:sldSz cx="9144000" cy="6858000" type="screen4x3"/>
  <p:notesSz cx="6858000" cy="9144000"/>
  <p:defaultTextStyle>
    <a:defPPr>
      <a:defRPr lang="he-IL"/>
    </a:defPPr>
    <a:lvl1pPr algn="ctr" rtl="1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1pPr>
    <a:lvl2pPr marL="457200" algn="ctr" rtl="1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2pPr>
    <a:lvl3pPr marL="914400" algn="ctr" rtl="1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3pPr>
    <a:lvl4pPr marL="1371600" algn="ctr" rtl="1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4pPr>
    <a:lvl5pPr marL="1828800" algn="ctr" rtl="1" fontAlgn="base">
      <a:spcBef>
        <a:spcPct val="0"/>
      </a:spcBef>
      <a:spcAft>
        <a:spcPct val="0"/>
      </a:spcAft>
      <a:defRPr sz="44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5pPr>
    <a:lvl6pPr marL="2286000" algn="r" defTabSz="914400" rtl="1" eaLnBrk="1" latinLnBrk="0" hangingPunct="1">
      <a:defRPr sz="44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6pPr>
    <a:lvl7pPr marL="2743200" algn="r" defTabSz="914400" rtl="1" eaLnBrk="1" latinLnBrk="0" hangingPunct="1">
      <a:defRPr sz="44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7pPr>
    <a:lvl8pPr marL="3200400" algn="r" defTabSz="914400" rtl="1" eaLnBrk="1" latinLnBrk="0" hangingPunct="1">
      <a:defRPr sz="44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8pPr>
    <a:lvl9pPr marL="3657600" algn="r" defTabSz="914400" rtl="1" eaLnBrk="1" latinLnBrk="0" hangingPunct="1">
      <a:defRPr sz="4400" kern="1200">
        <a:solidFill>
          <a:schemeClr val="tx1"/>
        </a:solidFill>
        <a:latin typeface="Tahoma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0066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100" d="100"/>
          <a:sy n="100" d="100"/>
        </p:scale>
        <p:origin x="-294" y="-15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עליונה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pPr>
              <a:defRPr/>
            </a:pPr>
            <a:fld id="{8CDED7AD-1FCC-4789-ADFE-C22865E9613F}" type="datetimeFigureOut">
              <a:rPr lang="he-IL"/>
              <a:pPr>
                <a:defRPr/>
              </a:pPr>
              <a:t>ג'/שבט/תשע"ז</a:t>
            </a:fld>
            <a:endParaRPr lang="he-IL"/>
          </a:p>
        </p:txBody>
      </p:sp>
      <p:sp>
        <p:nvSpPr>
          <p:cNvPr id="4" name="מציין מיקום של תמונת שקופית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pPr lvl="0"/>
            <a:endParaRPr lang="he-IL" noProof="0" smtClean="0"/>
          </a:p>
        </p:txBody>
      </p:sp>
      <p:sp>
        <p:nvSpPr>
          <p:cNvPr id="5" name="מציין מיקום של הערות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noProof="0" smtClean="0"/>
              <a:t>לחץ כדי לערוך סגנונות טקסט של תבנית בסיס</a:t>
            </a:r>
          </a:p>
          <a:p>
            <a:pPr lvl="1"/>
            <a:r>
              <a:rPr lang="he-IL" noProof="0" smtClean="0"/>
              <a:t>רמה שנייה</a:t>
            </a:r>
          </a:p>
          <a:p>
            <a:pPr lvl="2"/>
            <a:r>
              <a:rPr lang="he-IL" noProof="0" smtClean="0"/>
              <a:t>רמה שלישית</a:t>
            </a:r>
          </a:p>
          <a:p>
            <a:pPr lvl="3"/>
            <a:r>
              <a:rPr lang="he-IL" noProof="0" smtClean="0"/>
              <a:t>רמה רביעית</a:t>
            </a:r>
          </a:p>
          <a:p>
            <a:pPr lvl="4"/>
            <a:r>
              <a:rPr lang="he-IL" noProof="0" smtClean="0"/>
              <a:t>רמה חמישית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pPr>
              <a:defRPr/>
            </a:pPr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pPr>
              <a:defRPr/>
            </a:pPr>
            <a:fld id="{DC2DF85A-7621-4198-AA67-D5234170C061}" type="slidenum">
              <a:rPr lang="he-IL"/>
              <a:pPr>
                <a:defRPr/>
              </a:pPr>
              <a:t>‹#›</a:t>
            </a:fld>
            <a:endParaRPr lang="he-IL"/>
          </a:p>
        </p:txBody>
      </p:sp>
    </p:spTree>
    <p:extLst>
      <p:ext uri="{BB962C8B-B14F-4D97-AF65-F5344CB8AC3E}">
        <p14:creationId xmlns:p14="http://schemas.microsoft.com/office/powerpoint/2010/main" xmlns="" val="3037023229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rtl="1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62000" y="3200400"/>
            <a:ext cx="7543800" cy="1524000"/>
          </a:xfrm>
        </p:spPr>
        <p:txBody>
          <a:bodyPr>
            <a:noAutofit/>
          </a:bodyPr>
          <a:lstStyle>
            <a:lvl1pPr>
              <a:defRPr sz="800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724400"/>
            <a:ext cx="6858000" cy="990600"/>
          </a:xfrm>
        </p:spPr>
        <p:txBody>
          <a:bodyPr anchor="t" anchorCtr="0">
            <a:normAutofit/>
          </a:bodyPr>
          <a:lstStyle>
            <a:lvl1pPr marL="0" indent="0" algn="l">
              <a:buNone/>
              <a:defRPr sz="28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92CCDBE3-170A-4829-AA91-9F628BF3F62C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0"/>
            <a:ext cx="7239000" cy="3886200"/>
          </a:xfrm>
        </p:spPr>
        <p:txBody>
          <a:bodyPr vert="eaVert" anchor="t" anchorCtr="0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078CCAB-081B-42F8-A8CD-B498205F620B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62000" y="685801"/>
            <a:ext cx="1828800" cy="5410199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90800" y="685801"/>
            <a:ext cx="5715000" cy="4876800"/>
          </a:xfrm>
        </p:spPr>
        <p:txBody>
          <a:bodyPr vert="eaVert" anchor="t" anchorCtr="0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D490FAF-9EEB-432F-86C9-23CA5453ABD9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>
  <p:cSld name="כותרת ותרש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457200" y="292100"/>
            <a:ext cx="8229600" cy="1384300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רשים 2"/>
          <p:cNvSpPr>
            <a:spLocks noGrp="1"/>
          </p:cNvSpPr>
          <p:nvPr>
            <p:ph type="chart" idx="1"/>
          </p:nvPr>
        </p:nvSpPr>
        <p:spPr>
          <a:xfrm>
            <a:off x="457200" y="1905000"/>
            <a:ext cx="8229600" cy="4114800"/>
          </a:xfrm>
        </p:spPr>
        <p:txBody>
          <a:bodyPr>
            <a:normAutofit/>
          </a:bodyPr>
          <a:lstStyle/>
          <a:p>
            <a:pPr lvl="0"/>
            <a:endParaRPr lang="he-IL" noProof="0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>
          <a:xfrm>
            <a:off x="6553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9C98E18-94D4-479A-84C7-133AB63224F9}" type="slidenum">
              <a:rPr lang="he-IL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49776717"/>
      </p:ext>
    </p:extLst>
  </p:cSld>
  <p:clrMapOvr>
    <a:masterClrMapping/>
  </p:clrMapOvr>
  <p:transition>
    <p:newsflash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35CB720-B3E1-4EB1-8220-857D81F172AA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77240" y="0"/>
            <a:ext cx="7543800" cy="304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3276600"/>
            <a:ext cx="7543800" cy="1676400"/>
          </a:xfrm>
        </p:spPr>
        <p:txBody>
          <a:bodyPr anchor="b" anchorCtr="0"/>
          <a:lstStyle>
            <a:lvl1pPr algn="l">
              <a:defRPr sz="5400" b="0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4953000"/>
            <a:ext cx="6858000" cy="914400"/>
          </a:xfrm>
        </p:spPr>
        <p:txBody>
          <a:bodyPr anchor="t" anchorCtr="0">
            <a:normAutofit/>
          </a:bodyPr>
          <a:lstStyle>
            <a:lvl1pPr marL="0" indent="0">
              <a:buNone/>
              <a:defRPr sz="28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E773880-C294-4CC6-89C7-FFD7814BE070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609601"/>
            <a:ext cx="3657600" cy="376732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BD8B11F-009D-4FFA-AB7C-921FFF9A9366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589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589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152" y="609600"/>
            <a:ext cx="3657600" cy="6397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152" y="1329264"/>
            <a:ext cx="3657600" cy="3048000"/>
          </a:xfrm>
        </p:spPr>
        <p:txBody>
          <a:bodyPr anchor="t" anchorCtr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8F96720-92A5-40FB-8B78-6F71CF6BE9FB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7589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/>
        </p:nvCxnSpPr>
        <p:spPr>
          <a:xfrm>
            <a:off x="4645152" y="1249362"/>
            <a:ext cx="3657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F884E1D-ABA1-4E8E-9E8A-4963C6401D13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72620CF-3D56-4646-91AD-2A350359A925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710866" y="457200"/>
            <a:ext cx="4594934" cy="4114799"/>
          </a:xfrm>
        </p:spPr>
        <p:txBody>
          <a:bodyPr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2001" y="457200"/>
            <a:ext cx="2673657" cy="4114800"/>
          </a:xfrm>
        </p:spPr>
        <p:txBody>
          <a:bodyPr>
            <a:normAutofit/>
          </a:bodyPr>
          <a:lstStyle>
            <a:lvl1pPr marL="0" indent="0">
              <a:buNone/>
              <a:defRPr sz="21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3815C95-478B-4A97-A300-608DE3A84708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 rot="5400000">
            <a:off x="1677194" y="2514600"/>
            <a:ext cx="3810000" cy="1588"/>
          </a:xfrm>
          <a:prstGeom prst="line">
            <a:avLst/>
          </a:prstGeom>
          <a:ln>
            <a:solidFill>
              <a:schemeClr val="tx2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8952" y="4572000"/>
            <a:ext cx="6784848" cy="1600200"/>
          </a:xfrm>
        </p:spPr>
        <p:txBody>
          <a:bodyPr anchor="b">
            <a:normAutofit/>
          </a:bodyPr>
          <a:lstStyle>
            <a:lvl1pPr algn="l">
              <a:defRPr sz="5400" b="0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77240" y="457200"/>
            <a:ext cx="7543800" cy="2895600"/>
          </a:xfrm>
          <a:ln w="6350">
            <a:solidFill>
              <a:schemeClr val="tx2"/>
            </a:solidFill>
          </a:ln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e-IL" smtClean="0"/>
              <a:t>לחץ על הסמל כדי להוסיף תמונה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0392" y="3505200"/>
            <a:ext cx="7391400" cy="804862"/>
          </a:xfrm>
        </p:spPr>
        <p:txBody>
          <a:bodyPr anchor="t" anchorCtr="0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E890311-E72D-44C8-B08E-CB1557D36552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62000" y="4572000"/>
            <a:ext cx="6781800" cy="1600200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2000" y="685800"/>
            <a:ext cx="7543800" cy="3886200"/>
          </a:xfrm>
          <a:prstGeom prst="rect">
            <a:avLst/>
          </a:prstGeom>
        </p:spPr>
        <p:txBody>
          <a:bodyPr vert="horz" lIns="91440" tIns="45720" rIns="91440" bIns="45720" rtlCol="0" anchor="ctr" anchorCtr="0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48400" y="6208776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61999" y="6208776"/>
            <a:ext cx="487386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2">
                    <a:lumMod val="90000"/>
                    <a:lumOff val="1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5687568"/>
            <a:ext cx="762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</a:defRPr>
            </a:lvl1pPr>
          </a:lstStyle>
          <a:p>
            <a:pPr>
              <a:defRPr/>
            </a:pPr>
            <a:fld id="{18C2CCF6-6B9F-4298-8367-E138C391D3AE}" type="slidenum">
              <a:rPr lang="he-IL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7240" y="0"/>
            <a:ext cx="7543800" cy="381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7240" y="6172200"/>
            <a:ext cx="7543800" cy="2743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</p:sldLayoutIdLst>
  <p:transition>
    <p:newsflash/>
  </p:transition>
  <p:timing>
    <p:tnLst>
      <p:par>
        <p:cTn id="1" dur="indefinite" restart="never" nodeType="tmRoot"/>
      </p:par>
    </p:tnLst>
  </p:timing>
  <p:txStyles>
    <p:titleStyle>
      <a:lvl1pPr algn="l" defTabSz="914400" rtl="1" eaLnBrk="1" latinLnBrk="0" hangingPunct="1">
        <a:spcBef>
          <a:spcPct val="0"/>
        </a:spcBef>
        <a:buNone/>
        <a:defRPr sz="54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rtl="1" eaLnBrk="1" hangingPunct="1">
        <a:defRPr>
          <a:solidFill>
            <a:schemeClr val="tx2"/>
          </a:solidFill>
        </a:defRPr>
      </a:lvl2pPr>
      <a:lvl3pPr rtl="1" eaLnBrk="1" hangingPunct="1">
        <a:defRPr>
          <a:solidFill>
            <a:schemeClr val="tx2"/>
          </a:solidFill>
        </a:defRPr>
      </a:lvl3pPr>
      <a:lvl4pPr rtl="1" eaLnBrk="1" hangingPunct="1">
        <a:defRPr>
          <a:solidFill>
            <a:schemeClr val="tx2"/>
          </a:solidFill>
        </a:defRPr>
      </a:lvl4pPr>
      <a:lvl5pPr rtl="1" eaLnBrk="1" hangingPunct="1">
        <a:defRPr>
          <a:solidFill>
            <a:schemeClr val="tx2"/>
          </a:solidFill>
        </a:defRPr>
      </a:lvl5pPr>
      <a:lvl6pPr rtl="1" eaLnBrk="1" hangingPunct="1">
        <a:defRPr>
          <a:solidFill>
            <a:schemeClr val="tx2"/>
          </a:solidFill>
        </a:defRPr>
      </a:lvl6pPr>
      <a:lvl7pPr rtl="1" eaLnBrk="1" hangingPunct="1">
        <a:defRPr>
          <a:solidFill>
            <a:schemeClr val="tx2"/>
          </a:solidFill>
        </a:defRPr>
      </a:lvl7pPr>
      <a:lvl8pPr rtl="1" eaLnBrk="1" hangingPunct="1">
        <a:defRPr>
          <a:solidFill>
            <a:schemeClr val="tx2"/>
          </a:solidFill>
        </a:defRPr>
      </a:lvl8pPr>
      <a:lvl9pPr rtl="1" eaLnBrk="1" hangingPunct="1">
        <a:defRPr>
          <a:solidFill>
            <a:schemeClr val="tx2"/>
          </a:solidFill>
        </a:defRPr>
      </a:lvl9pPr>
    </p:titleStyle>
    <p:bodyStyle>
      <a:lvl1pPr marL="274320" indent="-27432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94360" indent="-27432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6868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8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64592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1901952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8pPr>
      <a:lvl9pPr marL="2468880" indent="-228600" algn="r" defTabSz="914400" rtl="1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11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755576" y="1988840"/>
            <a:ext cx="7560840" cy="1137308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fromWordArt="1">
            <a:prstTxWarp prst="textPlain">
              <a:avLst>
                <a:gd name="adj" fmla="val 52124"/>
              </a:avLst>
            </a:prstTxWarp>
          </a:bodyPr>
          <a:lstStyle/>
          <a:p>
            <a:pPr>
              <a:defRPr/>
            </a:pPr>
            <a:r>
              <a:rPr lang="he-IL" sz="2000" b="1" kern="1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Black"/>
              </a:rPr>
              <a:t>אולפן</a:t>
            </a:r>
            <a:r>
              <a:rPr lang="he-IL" sz="20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 </a:t>
            </a:r>
            <a:r>
              <a:rPr lang="he-IL" sz="20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 </a:t>
            </a:r>
            <a:r>
              <a:rPr lang="he-IL" sz="2000" b="1" kern="10" dirty="0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Black"/>
              </a:rPr>
              <a:t>יעלים  </a:t>
            </a:r>
            <a:r>
              <a:rPr lang="he-IL" sz="2000" kern="10" dirty="0" smtClean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 </a:t>
            </a:r>
            <a:r>
              <a:rPr lang="he-IL" sz="2000" b="1" kern="1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Black"/>
              </a:rPr>
              <a:t>באר</a:t>
            </a:r>
            <a:r>
              <a:rPr lang="he-IL" sz="2000" kern="10" dirty="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solidFill>
                  <a:schemeClr val="accent1"/>
                </a:soli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 </a:t>
            </a:r>
            <a:r>
              <a:rPr lang="he-IL" sz="2000" b="1" kern="10" dirty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solidFill>
                  <a:schemeClr val="accent1"/>
                </a:solidFill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  <a:latin typeface="Arial Black"/>
              </a:rPr>
              <a:t>שבע</a:t>
            </a:r>
            <a:endParaRPr lang="he-IL" sz="20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solidFill>
                <a:schemeClr val="accent1"/>
              </a:soli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Arial Black"/>
            </a:endParaRPr>
          </a:p>
        </p:txBody>
      </p:sp>
      <p:sp>
        <p:nvSpPr>
          <p:cNvPr id="6147" name="TextBox 4"/>
          <p:cNvSpPr txBox="1">
            <a:spLocks noChangeArrowheads="1"/>
          </p:cNvSpPr>
          <p:nvPr/>
        </p:nvSpPr>
        <p:spPr bwMode="auto">
          <a:xfrm>
            <a:off x="7858125" y="5143500"/>
            <a:ext cx="3170238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4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1pPr>
            <a:lvl2pPr marL="742950" indent="-285750" eaLnBrk="0" hangingPunct="0">
              <a:defRPr sz="4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2pPr>
            <a:lvl3pPr marL="1143000" indent="-228600" eaLnBrk="0" hangingPunct="0">
              <a:defRPr sz="4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3pPr>
            <a:lvl4pPr marL="1600200" indent="-228600" eaLnBrk="0" hangingPunct="0">
              <a:defRPr sz="4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4pPr>
            <a:lvl5pPr marL="2057400" indent="-228600" eaLnBrk="0" hangingPunct="0">
              <a:defRPr sz="4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Tahoma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he-IL" dirty="0"/>
              <a:t>                   </a:t>
            </a:r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>
          <a:xfrm>
            <a:off x="827584" y="5528469"/>
            <a:ext cx="7596843" cy="785812"/>
          </a:xfrm>
        </p:spPr>
        <p:txBody>
          <a:bodyPr/>
          <a:lstStyle/>
          <a:p>
            <a:pPr algn="ctr">
              <a:defRPr/>
            </a:pPr>
            <a:r>
              <a:rPr lang="he-IL" sz="3600" dirty="0" smtClean="0"/>
              <a:t>שנה"ל תשע"ג                        2012-13</a:t>
            </a:r>
            <a:r>
              <a:rPr lang="he-IL" sz="4400" dirty="0" smtClean="0"/>
              <a:t>  </a:t>
            </a:r>
            <a:endParaRPr lang="en-US" sz="4400" dirty="0"/>
          </a:p>
        </p:txBody>
      </p:sp>
      <p:pic>
        <p:nvPicPr>
          <p:cNvPr id="2" name="תמונה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55576" y="4356781"/>
            <a:ext cx="2232248" cy="967988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10">
        <p:sndAc>
          <p:stSnd>
            <p:snd r:embed="rId4" name="chimes.wav"/>
          </p:stSnd>
        </p:sndAc>
      </p:transition>
    </mc:Choice>
    <mc:Fallback>
      <p:transition>
        <p:sndAc>
          <p:stSnd>
            <p:snd r:embed="rId2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כותרת 19"/>
          <p:cNvSpPr>
            <a:spLocks noGrp="1"/>
          </p:cNvSpPr>
          <p:nvPr>
            <p:ph type="title"/>
          </p:nvPr>
        </p:nvSpPr>
        <p:spPr>
          <a:xfrm>
            <a:off x="4716016" y="1412776"/>
            <a:ext cx="3672408" cy="1106041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e-IL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/>
            </a:r>
            <a:br>
              <a:rPr lang="he-IL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r>
              <a:rPr lang="he-IL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/>
            </a:r>
            <a:br>
              <a:rPr lang="he-IL" dirty="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r>
              <a:rPr lang="he-IL" sz="53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החזון  המוסדי</a:t>
            </a:r>
            <a:endParaRPr lang="he-IL" sz="5300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4294967295"/>
          </p:nvPr>
        </p:nvSpPr>
        <p:spPr>
          <a:xfrm>
            <a:off x="899592" y="2060848"/>
            <a:ext cx="7344816" cy="2232248"/>
          </a:xfrm>
        </p:spPr>
        <p:txBody>
          <a:bodyPr>
            <a:normAutofit/>
          </a:bodyPr>
          <a:lstStyle/>
          <a:p>
            <a:pPr marL="265176" indent="-265176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he-IL" dirty="0" smtClean="0"/>
          </a:p>
          <a:p>
            <a:pPr marL="0" indent="0" eaLnBrk="1" fontAlgn="auto" hangingPunct="1">
              <a:spcAft>
                <a:spcPts val="0"/>
              </a:spcAft>
              <a:buClr>
                <a:schemeClr val="accent3"/>
              </a:buClr>
              <a:buFont typeface="Wingdings 2" pitchFamily="18" charset="2"/>
              <a:buNone/>
              <a:defRPr/>
            </a:pPr>
            <a:r>
              <a:rPr lang="he-IL" b="1" dirty="0" smtClean="0"/>
              <a:t>התאמת דרכי הוראה מגוונות לתלמידי האולפן באמצעות צוות מורים מיומן ומקצועי על מנת לשפר את מוכנות העולה להתערות בישראל.</a:t>
            </a:r>
            <a:endParaRPr lang="en-US" b="1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1835696" y="620688"/>
            <a:ext cx="6048672" cy="88012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e-IL" sz="48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אולפן יעלים</a:t>
            </a:r>
            <a:endParaRPr lang="en-US" sz="4800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1628800"/>
            <a:ext cx="8229600" cy="4324350"/>
          </a:xfrm>
        </p:spPr>
        <p:txBody>
          <a:bodyPr>
            <a:normAutofit fontScale="92500"/>
          </a:bodyPr>
          <a:lstStyle/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he-IL" sz="2400" dirty="0" smtClean="0">
              <a:cs typeface="David Transparent" pitchFamily="2" charset="-79"/>
            </a:endParaRPr>
          </a:p>
          <a:p>
            <a:pPr eaLnBrk="1" fontAlgn="auto" hangingPunct="1">
              <a:spcAft>
                <a:spcPts val="0"/>
              </a:spcAft>
              <a:buClr>
                <a:srgbClr val="C00000"/>
              </a:buClr>
              <a:buSzPct val="123000"/>
              <a:defRPr/>
            </a:pPr>
            <a:r>
              <a:rPr lang="he-IL" sz="2400" b="1" dirty="0" smtClean="0"/>
              <a:t>האולפן משמש כרטיס כניסה לחברה הישראלית ע"י הקניית השפה העברית במיומנויות הכתיבה, הקריאה והדיבור.</a:t>
            </a:r>
          </a:p>
          <a:p>
            <a:pPr eaLnBrk="1" fontAlgn="auto" hangingPunct="1">
              <a:spcAft>
                <a:spcPts val="0"/>
              </a:spcAft>
              <a:buClr>
                <a:srgbClr val="C00000"/>
              </a:buClr>
              <a:buSzPct val="123000"/>
              <a:defRPr/>
            </a:pPr>
            <a:endParaRPr lang="he-IL" sz="2400" b="1" dirty="0" smtClean="0"/>
          </a:p>
          <a:p>
            <a:pPr eaLnBrk="1" fontAlgn="auto" hangingPunct="1">
              <a:spcAft>
                <a:spcPts val="0"/>
              </a:spcAft>
              <a:buClr>
                <a:srgbClr val="C00000"/>
              </a:buClr>
              <a:buSzPct val="123000"/>
              <a:defRPr/>
            </a:pPr>
            <a:r>
              <a:rPr lang="he-IL" sz="2400" b="1" dirty="0" smtClean="0">
                <a:latin typeface="David" pitchFamily="34" charset="-79"/>
              </a:rPr>
              <a:t>הכיתות באולפן הטרוגניות ברמתן ומאופיינות במגוון רחב של ארצות מוצא.</a:t>
            </a:r>
          </a:p>
          <a:p>
            <a:pPr eaLnBrk="1" fontAlgn="auto" hangingPunct="1">
              <a:spcAft>
                <a:spcPts val="0"/>
              </a:spcAft>
              <a:buClr>
                <a:srgbClr val="C00000"/>
              </a:buClr>
              <a:buSzPct val="123000"/>
              <a:defRPr/>
            </a:pPr>
            <a:endParaRPr lang="he-IL" sz="2400" b="1" dirty="0" smtClean="0">
              <a:latin typeface="David" pitchFamily="34" charset="-79"/>
            </a:endParaRPr>
          </a:p>
          <a:p>
            <a:pPr eaLnBrk="1" fontAlgn="auto" hangingPunct="1">
              <a:spcAft>
                <a:spcPts val="0"/>
              </a:spcAft>
              <a:buClr>
                <a:srgbClr val="C00000"/>
              </a:buClr>
              <a:buSzPct val="123000"/>
              <a:defRPr/>
            </a:pPr>
            <a:r>
              <a:rPr lang="he-IL" sz="2400" b="1" dirty="0" smtClean="0">
                <a:latin typeface="David" pitchFamily="34" charset="-79"/>
              </a:rPr>
              <a:t>הלימודים נמשכים חמישה חודשים בהתאם לתכנית הלימודים שנקבעה במשרד החינוך, ובסיומם התלמידים נבחנים בע"פ ובכתב .</a:t>
            </a:r>
          </a:p>
          <a:p>
            <a:pPr eaLnBrk="1" fontAlgn="auto" hangingPunct="1">
              <a:spcAft>
                <a:spcPts val="0"/>
              </a:spcAft>
              <a:buClr>
                <a:srgbClr val="C00000"/>
              </a:buClr>
              <a:buSzPct val="123000"/>
              <a:defRPr/>
            </a:pPr>
            <a:endParaRPr lang="he-IL" sz="2400" b="1" dirty="0" smtClean="0">
              <a:latin typeface="David" pitchFamily="34" charset="-79"/>
            </a:endParaRPr>
          </a:p>
          <a:p>
            <a:pPr eaLnBrk="1" fontAlgn="auto" hangingPunct="1">
              <a:spcAft>
                <a:spcPts val="0"/>
              </a:spcAft>
              <a:buClr>
                <a:srgbClr val="C00000"/>
              </a:buClr>
              <a:buSzPct val="123000"/>
              <a:defRPr/>
            </a:pPr>
            <a:r>
              <a:rPr lang="he-IL" sz="2400" b="1" dirty="0" smtClean="0">
                <a:latin typeface="David" pitchFamily="34" charset="-79"/>
              </a:rPr>
              <a:t>צוות המורות מיומן ומקצועי, ההוראה משלבת תקשוב וחומרי למידה מגוונים.</a:t>
            </a: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Tx/>
              <a:buNone/>
              <a:defRPr/>
            </a:pPr>
            <a:endParaRPr lang="he-IL" sz="2400" dirty="0" smtClean="0">
              <a:cs typeface="David Transparent" pitchFamily="2" charset="-79"/>
            </a:endParaRPr>
          </a:p>
          <a:p>
            <a:pPr marL="274320" indent="-274320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sz="2400" dirty="0" smtClean="0">
              <a:cs typeface="David Transparent" pitchFamily="2" charset="-79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9" name="Rectangle 5"/>
          <p:cNvSpPr>
            <a:spLocks noGrp="1" noChangeArrowheads="1"/>
          </p:cNvSpPr>
          <p:nvPr>
            <p:ph type="title"/>
          </p:nvPr>
        </p:nvSpPr>
        <p:spPr>
          <a:xfrm>
            <a:off x="457200" y="928688"/>
            <a:ext cx="8229600" cy="1285875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e-IL" sz="4000" b="1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מצבת כיתות אולפן </a:t>
            </a:r>
            <a:r>
              <a:rPr lang="he-IL" sz="4000" b="1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יעלים  </a:t>
            </a:r>
            <a:r>
              <a:rPr lang="he-IL" sz="4000">
                <a:solidFill>
                  <a:schemeClr val="accent1">
                    <a:tint val="88000"/>
                    <a:satMod val="150000"/>
                  </a:schemeClr>
                </a:solidFill>
              </a:rPr>
              <a:t/>
            </a:r>
            <a:br>
              <a:rPr lang="he-IL" sz="4000">
                <a:solidFill>
                  <a:schemeClr val="accent1">
                    <a:tint val="88000"/>
                    <a:satMod val="150000"/>
                  </a:schemeClr>
                </a:solidFill>
              </a:rPr>
            </a:br>
            <a:r>
              <a:rPr lang="he-IL" sz="280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נכון </a:t>
            </a:r>
            <a:r>
              <a:rPr lang="he-IL" sz="2800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לחודש </a:t>
            </a:r>
            <a:r>
              <a:rPr lang="he-IL" sz="2800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מאי </a:t>
            </a:r>
            <a:r>
              <a:rPr lang="he-IL" sz="2000" b="1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2013</a:t>
            </a:r>
            <a:endParaRPr lang="en-US" sz="2000" b="1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graphicFrame>
        <p:nvGraphicFramePr>
          <p:cNvPr id="8195" name="Object 7"/>
          <p:cNvGraphicFramePr>
            <a:graphicFrameLocks noGrp="1" noChangeAspect="1"/>
          </p:cNvGraphicFramePr>
          <p:nvPr>
            <p:ph type="chart" idx="1"/>
            <p:extLst>
              <p:ext uri="{D42A27DB-BD31-4B8C-83A1-F6EECF244321}">
                <p14:modId xmlns:p14="http://schemas.microsoft.com/office/powerpoint/2010/main" xmlns="" val="1203464934"/>
              </p:ext>
            </p:extLst>
          </p:nvPr>
        </p:nvGraphicFramePr>
        <p:xfrm>
          <a:off x="467544" y="2276872"/>
          <a:ext cx="8164513" cy="4310062"/>
        </p:xfrm>
        <a:graphic>
          <a:graphicData uri="http://schemas.openxmlformats.org/presentationml/2006/ole">
            <p:oleObj spid="_x0000_s8204" name="תרשים" r:id="rId3" imgW="8296348" imgH="4181404" progId="MSGraph.Chart.8">
              <p:embed followColorScheme="full"/>
            </p:oleObj>
          </a:graphicData>
        </a:graphic>
      </p:graphicFrame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>
          <a:xfrm>
            <a:off x="2987824" y="1196752"/>
            <a:ext cx="3672407" cy="723900"/>
          </a:xfrm>
        </p:spPr>
        <p:txBody>
          <a:bodyPr>
            <a:normAutofit fontScale="90000"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e-IL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כיתות  "מסע" </a:t>
            </a:r>
            <a:endParaRPr lang="en-US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14339" name="Rectangle 3"/>
          <p:cNvSpPr>
            <a:spLocks noGrp="1" noChangeArrowheads="1"/>
          </p:cNvSpPr>
          <p:nvPr>
            <p:ph idx="1"/>
          </p:nvPr>
        </p:nvSpPr>
        <p:spPr>
          <a:xfrm>
            <a:off x="251520" y="2492896"/>
            <a:ext cx="8183563" cy="3360738"/>
          </a:xfrm>
        </p:spPr>
        <p:txBody>
          <a:bodyPr>
            <a:normAutofit lnSpcReduction="10000"/>
          </a:bodyPr>
          <a:lstStyle/>
          <a:p>
            <a:pPr marL="265176" indent="-265176" eaLnBrk="1" fontAlgn="auto" hangingPunct="1">
              <a:spcAft>
                <a:spcPts val="0"/>
              </a:spcAft>
              <a:buFont typeface="Wingdings 2"/>
              <a:buChar char=""/>
              <a:defRPr/>
            </a:pPr>
            <a:r>
              <a:rPr lang="he-IL" b="1" dirty="0" smtClean="0"/>
              <a:t>תכנית "מסע" היא תכנית משותפת של ממשלת ישראל, הסוכנות היהודית, הפדרציה האמריקאית ומשרד החינוך.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he-IL" b="1" dirty="0" smtClean="0"/>
          </a:p>
          <a:p>
            <a:pPr eaLnBrk="1" fontAlgn="auto" hangingPunct="1">
              <a:spcAft>
                <a:spcPts val="0"/>
              </a:spcAft>
              <a:buClr>
                <a:srgbClr val="C00000"/>
              </a:buClr>
              <a:buSzPct val="122000"/>
              <a:defRPr/>
            </a:pPr>
            <a:r>
              <a:rPr lang="he-IL" b="1" dirty="0" smtClean="0"/>
              <a:t>התכנית פונה לקהל יעד צעיר, אקדמאי, בגילאי 18-30 שמגיע לארץ</a:t>
            </a:r>
          </a:p>
          <a:p>
            <a:pPr marL="0" indent="0" eaLnBrk="1" fontAlgn="auto" hangingPunct="1">
              <a:spcAft>
                <a:spcPts val="0"/>
              </a:spcAft>
              <a:buClr>
                <a:srgbClr val="C00000"/>
              </a:buClr>
              <a:buSzPct val="122000"/>
              <a:buNone/>
              <a:defRPr/>
            </a:pPr>
            <a:r>
              <a:rPr lang="he-IL" b="1" dirty="0" smtClean="0"/>
              <a:t>   במטרה להכירה מקרוב, ללמוד את שפתה ותרבותה.</a:t>
            </a:r>
          </a:p>
          <a:p>
            <a:pPr eaLnBrk="1" fontAlgn="auto" hangingPunct="1">
              <a:spcAft>
                <a:spcPts val="0"/>
              </a:spcAft>
              <a:buClr>
                <a:srgbClr val="C00000"/>
              </a:buClr>
              <a:buSzPct val="122000"/>
              <a:defRPr/>
            </a:pPr>
            <a:endParaRPr lang="he-IL" b="1" dirty="0" smtClean="0"/>
          </a:p>
          <a:p>
            <a:pPr eaLnBrk="1" fontAlgn="auto" hangingPunct="1">
              <a:spcAft>
                <a:spcPts val="0"/>
              </a:spcAft>
              <a:buClr>
                <a:srgbClr val="C00000"/>
              </a:buClr>
              <a:buSzPct val="122000"/>
              <a:defRPr/>
            </a:pPr>
            <a:r>
              <a:rPr lang="he-IL" b="1" dirty="0" smtClean="0"/>
              <a:t>מטרת התכנית היא לחזק את זהותם היהודית של הלומדים ולהביאם להחלטה לעלות ארצה.</a:t>
            </a:r>
          </a:p>
          <a:p>
            <a:pPr marL="265176" indent="-265176" eaLnBrk="1" fontAlgn="auto" hangingPunct="1">
              <a:spcAft>
                <a:spcPts val="0"/>
              </a:spcAft>
              <a:buClr>
                <a:schemeClr val="accent3"/>
              </a:buClr>
              <a:buFont typeface="Wingdings 2"/>
              <a:buChar char=""/>
              <a:defRPr/>
            </a:pP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980728"/>
            <a:ext cx="663575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e-IL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כיתת </a:t>
            </a:r>
            <a:r>
              <a:rPr lang="he-IL" dirty="0">
                <a:solidFill>
                  <a:schemeClr val="accent1">
                    <a:tint val="88000"/>
                    <a:satMod val="150000"/>
                  </a:schemeClr>
                </a:solidFill>
              </a:rPr>
              <a:t>מורים עולים</a:t>
            </a:r>
            <a:endParaRPr lang="en-US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133600"/>
            <a:ext cx="8229600" cy="43894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SzPct val="125000"/>
              <a:defRPr/>
            </a:pPr>
            <a:r>
              <a:rPr lang="he-IL" sz="2400" b="1" dirty="0" smtClean="0">
                <a:latin typeface="David" pitchFamily="34" charset="-79"/>
              </a:rPr>
              <a:t>המורים מלמדים בבתי ספר יסודיים  ובתיכונים  בב"ש והסביבה.</a:t>
            </a:r>
          </a:p>
          <a:p>
            <a:pPr eaLnBrk="1" hangingPunct="1">
              <a:lnSpc>
                <a:spcPct val="90000"/>
              </a:lnSpc>
              <a:buSzPct val="125000"/>
              <a:defRPr/>
            </a:pPr>
            <a:endParaRPr lang="he-IL" sz="2400" b="1" dirty="0" smtClean="0">
              <a:latin typeface="David" pitchFamily="34" charset="-79"/>
            </a:endParaRPr>
          </a:p>
          <a:p>
            <a:pPr eaLnBrk="1" hangingPunct="1">
              <a:lnSpc>
                <a:spcPct val="90000"/>
              </a:lnSpc>
              <a:buSzPct val="125000"/>
              <a:defRPr/>
            </a:pPr>
            <a:r>
              <a:rPr lang="he-IL" sz="2400" b="1" dirty="0" smtClean="0">
                <a:latin typeface="David" pitchFamily="34" charset="-79"/>
              </a:rPr>
              <a:t>התכנית היא של 210 שעות ובה נלמדים המקצועות: לשון, ספרות, היסטוריה, אזרחות, תנ"ך ותרבות ישראל.</a:t>
            </a:r>
          </a:p>
          <a:p>
            <a:pPr eaLnBrk="1" hangingPunct="1">
              <a:lnSpc>
                <a:spcPct val="90000"/>
              </a:lnSpc>
              <a:buSzPct val="125000"/>
              <a:defRPr/>
            </a:pPr>
            <a:endParaRPr lang="he-IL" sz="2400" b="1" dirty="0" smtClean="0">
              <a:latin typeface="David" pitchFamily="34" charset="-79"/>
            </a:endParaRPr>
          </a:p>
          <a:p>
            <a:pPr eaLnBrk="1" hangingPunct="1">
              <a:lnSpc>
                <a:spcPct val="90000"/>
              </a:lnSpc>
              <a:buSzPct val="125000"/>
              <a:defRPr/>
            </a:pPr>
            <a:r>
              <a:rPr lang="he-IL" sz="2400" b="1" dirty="0" smtClean="0">
                <a:latin typeface="David" pitchFamily="34" charset="-79"/>
              </a:rPr>
              <a:t>הלימודים מתקיימים פעם בשבוע, בשעות הערב.</a:t>
            </a:r>
          </a:p>
          <a:p>
            <a:pPr eaLnBrk="1" hangingPunct="1">
              <a:lnSpc>
                <a:spcPct val="90000"/>
              </a:lnSpc>
              <a:buSzPct val="125000"/>
              <a:defRPr/>
            </a:pPr>
            <a:endParaRPr lang="he-IL" sz="2400" b="1" dirty="0" smtClean="0">
              <a:latin typeface="David" pitchFamily="34" charset="-79"/>
            </a:endParaRPr>
          </a:p>
          <a:p>
            <a:pPr eaLnBrk="1" hangingPunct="1">
              <a:lnSpc>
                <a:spcPct val="90000"/>
              </a:lnSpc>
              <a:buSzPct val="125000"/>
              <a:defRPr/>
            </a:pPr>
            <a:r>
              <a:rPr lang="he-IL" sz="2400" b="1" dirty="0" smtClean="0">
                <a:latin typeface="David" pitchFamily="34" charset="-79"/>
              </a:rPr>
              <a:t>בסיום לימוד כל  מקצוע בקורס, המורים נבחנים במבחן משרד החינוך</a:t>
            </a:r>
          </a:p>
          <a:p>
            <a:pPr marL="0" indent="0" eaLnBrk="1" hangingPunct="1">
              <a:lnSpc>
                <a:spcPct val="90000"/>
              </a:lnSpc>
              <a:buSzPct val="125000"/>
              <a:buNone/>
              <a:defRPr/>
            </a:pPr>
            <a:r>
              <a:rPr lang="he-IL" sz="2400" b="1" dirty="0" smtClean="0">
                <a:latin typeface="David" pitchFamily="34" charset="-79"/>
              </a:rPr>
              <a:t>    – האגף לחינוך מבוגרים.</a:t>
            </a:r>
            <a:endParaRPr lang="en-US" sz="2400" b="1" dirty="0" smtClean="0">
              <a:latin typeface="David" pitchFamily="34" charset="-79"/>
              <a:cs typeface="David" pitchFamily="34" charset="-79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2"/>
          <p:cNvSpPr>
            <a:spLocks noGrp="1" noChangeArrowheads="1"/>
          </p:cNvSpPr>
          <p:nvPr>
            <p:ph type="title"/>
          </p:nvPr>
        </p:nvSpPr>
        <p:spPr>
          <a:xfrm>
            <a:off x="4355976" y="476672"/>
            <a:ext cx="4464050" cy="1143000"/>
          </a:xfrm>
        </p:spPr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he-IL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כיתה תעסוקתית</a:t>
            </a:r>
            <a:endParaRPr lang="en-US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12291" name="Rectangle 3"/>
          <p:cNvSpPr>
            <a:spLocks noGrp="1" noChangeArrowheads="1"/>
          </p:cNvSpPr>
          <p:nvPr>
            <p:ph idx="1"/>
          </p:nvPr>
        </p:nvSpPr>
        <p:spPr>
          <a:xfrm>
            <a:off x="179512" y="1916832"/>
            <a:ext cx="8424862" cy="4389438"/>
          </a:xfrm>
        </p:spPr>
        <p:txBody>
          <a:bodyPr>
            <a:normAutofit/>
          </a:bodyPr>
          <a:lstStyle/>
          <a:p>
            <a:pPr eaLnBrk="1" hangingPunct="1">
              <a:buSzPct val="130000"/>
              <a:defRPr/>
            </a:pPr>
            <a:r>
              <a:rPr lang="he-IL" b="1" dirty="0" smtClean="0">
                <a:latin typeface="David" pitchFamily="34" charset="-79"/>
              </a:rPr>
              <a:t>התכנית מיועדת לתלמידים אשר סיימו את לימודיהם באולפן א' ועומדים בקריטריונים של משרד הקליטה למימוש זכאותם ללמוד בכיתה זו.</a:t>
            </a:r>
          </a:p>
          <a:p>
            <a:pPr eaLnBrk="1" hangingPunct="1">
              <a:buSzPct val="130000"/>
              <a:defRPr/>
            </a:pPr>
            <a:endParaRPr lang="he-IL" b="1" dirty="0" smtClean="0">
              <a:latin typeface="David" pitchFamily="34" charset="-79"/>
            </a:endParaRPr>
          </a:p>
          <a:p>
            <a:pPr eaLnBrk="1" hangingPunct="1">
              <a:buSzPct val="130000"/>
              <a:defRPr/>
            </a:pPr>
            <a:r>
              <a:rPr lang="he-IL" b="1" dirty="0" smtClean="0">
                <a:latin typeface="David" pitchFamily="34" charset="-79"/>
              </a:rPr>
              <a:t>התלמידים לומדים מושגים (טרמינולוגיה) מעולם  העבודה והמקצוע.</a:t>
            </a:r>
          </a:p>
          <a:p>
            <a:pPr marL="0" indent="0" eaLnBrk="1" hangingPunct="1">
              <a:buSzPct val="130000"/>
              <a:buNone/>
              <a:defRPr/>
            </a:pPr>
            <a:r>
              <a:rPr lang="he-IL" b="1" dirty="0" smtClean="0">
                <a:latin typeface="David" pitchFamily="34" charset="-79"/>
              </a:rPr>
              <a:t>    דרכי ההוראה מגוונות וכוללות סימולציות מצבים בתהליך חיפוש העבודה.</a:t>
            </a:r>
          </a:p>
          <a:p>
            <a:pPr marL="0" indent="0" eaLnBrk="1" hangingPunct="1">
              <a:buSzPct val="130000"/>
              <a:buNone/>
              <a:defRPr/>
            </a:pPr>
            <a:r>
              <a:rPr lang="he-IL" b="1" dirty="0" smtClean="0">
                <a:latin typeface="David" pitchFamily="34" charset="-79"/>
              </a:rPr>
              <a:t>    ההוראה משולבת תקשוב.</a:t>
            </a:r>
          </a:p>
          <a:p>
            <a:pPr eaLnBrk="1" hangingPunct="1">
              <a:buSzPct val="130000"/>
              <a:defRPr/>
            </a:pPr>
            <a:endParaRPr lang="he-IL" b="1" dirty="0">
              <a:latin typeface="David" pitchFamily="34" charset="-79"/>
            </a:endParaRPr>
          </a:p>
          <a:p>
            <a:pPr eaLnBrk="1" hangingPunct="1">
              <a:buSzPct val="130000"/>
              <a:defRPr/>
            </a:pPr>
            <a:r>
              <a:rPr lang="he-IL" b="1" dirty="0" smtClean="0">
                <a:latin typeface="David" pitchFamily="34" charset="-79"/>
              </a:rPr>
              <a:t>בסיום הקורס מוענקים לתלמידים תעודת- סיום ואישור על לימודיהם.</a:t>
            </a:r>
            <a:endParaRPr lang="en-US" dirty="0" smtClean="0">
              <a:latin typeface="David" pitchFamily="34" charset="-79"/>
              <a:cs typeface="David" pitchFamily="34" charset="-79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691680" y="980728"/>
            <a:ext cx="6635750" cy="1143000"/>
          </a:xfrm>
        </p:spPr>
        <p:txBody>
          <a:bodyPr>
            <a:normAutofit/>
          </a:bodyPr>
          <a:lstStyle/>
          <a:p>
            <a:pPr algn="ctr" eaLnBrk="1" fontAlgn="auto" hangingPunct="1">
              <a:spcAft>
                <a:spcPts val="0"/>
              </a:spcAft>
              <a:defRPr/>
            </a:pPr>
            <a:r>
              <a:rPr lang="he-IL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כיתת </a:t>
            </a:r>
            <a:r>
              <a:rPr lang="he-IL" dirty="0" smtClean="0">
                <a:solidFill>
                  <a:schemeClr val="accent1">
                    <a:tint val="88000"/>
                    <a:satMod val="150000"/>
                  </a:schemeClr>
                </a:solidFill>
              </a:rPr>
              <a:t>רופאים</a:t>
            </a:r>
            <a:endParaRPr lang="en-US" dirty="0">
              <a:solidFill>
                <a:schemeClr val="accent1">
                  <a:tint val="88000"/>
                  <a:satMod val="150000"/>
                </a:schemeClr>
              </a:solidFill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idx="1"/>
          </p:nvPr>
        </p:nvSpPr>
        <p:spPr>
          <a:xfrm>
            <a:off x="468313" y="2133600"/>
            <a:ext cx="8229600" cy="4389438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SzPct val="125000"/>
              <a:defRPr/>
            </a:pPr>
            <a:r>
              <a:rPr lang="he-IL" sz="2400" b="1" dirty="0" smtClean="0">
                <a:latin typeface="David" pitchFamily="34" charset="-79"/>
              </a:rPr>
              <a:t>רופאים עולים או תלמידי "מסע רופאים" לאחר סיום אולפן א'.</a:t>
            </a:r>
            <a:endParaRPr lang="he-IL" sz="2400" b="1" dirty="0" smtClean="0">
              <a:latin typeface="David" pitchFamily="34" charset="-79"/>
            </a:endParaRPr>
          </a:p>
          <a:p>
            <a:pPr eaLnBrk="1" hangingPunct="1">
              <a:lnSpc>
                <a:spcPct val="90000"/>
              </a:lnSpc>
              <a:buSzPct val="125000"/>
              <a:defRPr/>
            </a:pPr>
            <a:endParaRPr lang="he-IL" sz="2400" b="1" dirty="0" smtClean="0">
              <a:latin typeface="David" pitchFamily="34" charset="-79"/>
            </a:endParaRPr>
          </a:p>
          <a:p>
            <a:pPr eaLnBrk="1" hangingPunct="1">
              <a:lnSpc>
                <a:spcPct val="90000"/>
              </a:lnSpc>
              <a:buSzPct val="125000"/>
              <a:defRPr/>
            </a:pPr>
            <a:r>
              <a:rPr lang="he-IL" sz="2400" b="1" dirty="0" smtClean="0">
                <a:latin typeface="David" pitchFamily="34" charset="-79"/>
              </a:rPr>
              <a:t>התכנית היא של </a:t>
            </a:r>
            <a:r>
              <a:rPr lang="he-IL" sz="2400" b="1" dirty="0" smtClean="0">
                <a:latin typeface="David" pitchFamily="34" charset="-79"/>
              </a:rPr>
              <a:t>300 </a:t>
            </a:r>
            <a:r>
              <a:rPr lang="he-IL" sz="2400" b="1" dirty="0" smtClean="0">
                <a:latin typeface="David" pitchFamily="34" charset="-79"/>
              </a:rPr>
              <a:t>שעות </a:t>
            </a:r>
            <a:r>
              <a:rPr lang="he-IL" sz="2400" b="1" dirty="0" smtClean="0">
                <a:latin typeface="David" pitchFamily="34" charset="-79"/>
              </a:rPr>
              <a:t>עברית מתקדמת הכוללת הכנה לטרמינולוגיה רפואית ו-150 שעות של טרמינולוגיה רפואית.</a:t>
            </a:r>
            <a:endParaRPr lang="he-IL" sz="2400" b="1" dirty="0" smtClean="0">
              <a:latin typeface="David" pitchFamily="34" charset="-79"/>
            </a:endParaRPr>
          </a:p>
          <a:p>
            <a:pPr eaLnBrk="1" hangingPunct="1">
              <a:lnSpc>
                <a:spcPct val="90000"/>
              </a:lnSpc>
              <a:buSzPct val="125000"/>
              <a:defRPr/>
            </a:pPr>
            <a:endParaRPr lang="he-IL" sz="2400" b="1" dirty="0" smtClean="0">
              <a:latin typeface="David" pitchFamily="34" charset="-79"/>
            </a:endParaRPr>
          </a:p>
          <a:p>
            <a:pPr eaLnBrk="1" hangingPunct="1">
              <a:lnSpc>
                <a:spcPct val="90000"/>
              </a:lnSpc>
              <a:buSzPct val="125000"/>
              <a:defRPr/>
            </a:pPr>
            <a:r>
              <a:rPr lang="he-IL" sz="2400" b="1" dirty="0" smtClean="0">
                <a:latin typeface="David" pitchFamily="34" charset="-79"/>
              </a:rPr>
              <a:t>הלימודים מתקיימים </a:t>
            </a:r>
            <a:r>
              <a:rPr lang="he-IL" b="1" dirty="0" smtClean="0">
                <a:latin typeface="David" pitchFamily="34" charset="-79"/>
              </a:rPr>
              <a:t>מידי יום</a:t>
            </a:r>
            <a:r>
              <a:rPr lang="he-IL" sz="2400" b="1" dirty="0" smtClean="0">
                <a:latin typeface="David" pitchFamily="34" charset="-79"/>
              </a:rPr>
              <a:t>.</a:t>
            </a:r>
            <a:endParaRPr lang="he-IL" sz="2400" b="1" dirty="0" smtClean="0">
              <a:latin typeface="David" pitchFamily="34" charset="-79"/>
            </a:endParaRPr>
          </a:p>
          <a:p>
            <a:pPr eaLnBrk="1" hangingPunct="1">
              <a:lnSpc>
                <a:spcPct val="90000"/>
              </a:lnSpc>
              <a:buSzPct val="125000"/>
              <a:defRPr/>
            </a:pPr>
            <a:endParaRPr lang="he-IL" sz="2400" b="1" dirty="0" smtClean="0">
              <a:latin typeface="David" pitchFamily="34" charset="-79"/>
            </a:endParaRPr>
          </a:p>
          <a:p>
            <a:pPr eaLnBrk="1" hangingPunct="1">
              <a:lnSpc>
                <a:spcPct val="90000"/>
              </a:lnSpc>
              <a:buSzPct val="125000"/>
              <a:defRPr/>
            </a:pPr>
            <a:r>
              <a:rPr lang="he-IL" sz="2400" b="1" dirty="0" smtClean="0">
                <a:latin typeface="David" pitchFamily="34" charset="-79"/>
              </a:rPr>
              <a:t>בסיום </a:t>
            </a:r>
            <a:r>
              <a:rPr lang="he-IL" sz="2400" b="1" dirty="0" smtClean="0">
                <a:latin typeface="David" pitchFamily="34" charset="-79"/>
              </a:rPr>
              <a:t>הלימודים התלמידים נבחנים במבחן </a:t>
            </a:r>
            <a:r>
              <a:rPr lang="he-IL" sz="2400" b="1" dirty="0" smtClean="0">
                <a:latin typeface="David" pitchFamily="34" charset="-79"/>
              </a:rPr>
              <a:t>משרד החינוך</a:t>
            </a:r>
          </a:p>
          <a:p>
            <a:pPr marL="0" indent="0" eaLnBrk="1" hangingPunct="1">
              <a:lnSpc>
                <a:spcPct val="90000"/>
              </a:lnSpc>
              <a:buSzPct val="125000"/>
              <a:buNone/>
              <a:defRPr/>
            </a:pPr>
            <a:r>
              <a:rPr lang="he-IL" sz="2400" b="1" dirty="0" smtClean="0">
                <a:latin typeface="David" pitchFamily="34" charset="-79"/>
              </a:rPr>
              <a:t>    – האגף לחינוך מבוגרים.</a:t>
            </a:r>
            <a:endParaRPr lang="en-US" sz="2400" b="1" dirty="0" smtClean="0">
              <a:latin typeface="David" pitchFamily="34" charset="-79"/>
              <a:cs typeface="David" pitchFamily="34" charset="-79"/>
            </a:endParaRP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p14:dur="0"/>
    </mc:Choice>
    <mc:Fallback>
      <p:transition/>
    </mc:Fallback>
  </mc:AlternateContent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NewsPrint">
  <a:themeElements>
    <a:clrScheme name="NewsPrint">
      <a:dk1>
        <a:sysClr val="windowText" lastClr="000000"/>
      </a:dk1>
      <a:lt1>
        <a:sysClr val="window" lastClr="FFFFFF"/>
      </a:lt1>
      <a:dk2>
        <a:srgbClr val="303030"/>
      </a:dk2>
      <a:lt2>
        <a:srgbClr val="DEDEE0"/>
      </a:lt2>
      <a:accent1>
        <a:srgbClr val="AD0101"/>
      </a:accent1>
      <a:accent2>
        <a:srgbClr val="726056"/>
      </a:accent2>
      <a:accent3>
        <a:srgbClr val="AC956E"/>
      </a:accent3>
      <a:accent4>
        <a:srgbClr val="808DA9"/>
      </a:accent4>
      <a:accent5>
        <a:srgbClr val="424E5B"/>
      </a:accent5>
      <a:accent6>
        <a:srgbClr val="730E00"/>
      </a:accent6>
      <a:hlink>
        <a:srgbClr val="D26900"/>
      </a:hlink>
      <a:folHlink>
        <a:srgbClr val="D89243"/>
      </a:folHlink>
    </a:clrScheme>
    <a:fontScheme name="NewsPrint">
      <a:majorFont>
        <a:latin typeface="Impact"/>
        <a:ea typeface=""/>
        <a:cs typeface=""/>
        <a:font script="Jpan" typeface="HGP創英角ｺﾞｼｯｸUB"/>
        <a:font script="Hang" typeface="HY견고딕"/>
        <a:font script="Hans" typeface="微软雅黑"/>
        <a:font script="Hant" typeface="微軟正黑體"/>
        <a:font script="Arab" typeface="Tahoma"/>
        <a:font script="Hebr" typeface="Tohoma"/>
        <a:font script="Thai" typeface="Tahoma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NewsPrint">
      <a:fillStyleLst>
        <a:solidFill>
          <a:schemeClr val="phClr"/>
        </a:solidFill>
        <a:gradFill rotWithShape="1">
          <a:gsLst>
            <a:gs pos="0">
              <a:schemeClr val="phClr">
                <a:tint val="37000"/>
                <a:hueMod val="100000"/>
                <a:satMod val="200000"/>
                <a:lumMod val="88000"/>
              </a:schemeClr>
            </a:gs>
            <a:gs pos="100000">
              <a:schemeClr val="phClr">
                <a:tint val="53000"/>
                <a:shade val="100000"/>
                <a:hueMod val="100000"/>
                <a:satMod val="350000"/>
                <a:lumMod val="79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83000"/>
                <a:shade val="100000"/>
                <a:alpha val="100000"/>
                <a:hueMod val="100000"/>
                <a:satMod val="220000"/>
                <a:lumMod val="90000"/>
              </a:schemeClr>
            </a:gs>
            <a:gs pos="76000">
              <a:schemeClr val="phClr">
                <a:shade val="100000"/>
              </a:schemeClr>
            </a:gs>
            <a:gs pos="100000">
              <a:schemeClr val="phClr">
                <a:shade val="93000"/>
                <a:alpha val="100000"/>
                <a:satMod val="100000"/>
                <a:lumMod val="93000"/>
              </a:schemeClr>
            </a:gs>
          </a:gsLst>
          <a:path path="circle">
            <a:fillToRect l="15000" t="15000" r="100000" b="100000"/>
          </a:path>
        </a:gradFill>
      </a:fillStyleLst>
      <a:lnStyleLst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12700" dir="528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381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2700">
            <a:bevelT w="31750" h="127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3000"/>
              </a:schemeClr>
            </a:gs>
            <a:gs pos="100000">
              <a:schemeClr val="phClr">
                <a:shade val="55000"/>
              </a:schemeClr>
            </a:gs>
          </a:gsLst>
          <a:lin ang="5400000" scaled="1"/>
        </a:gradFill>
        <a:blipFill rotWithShape="1">
          <a:blip xmlns:r="http://schemas.openxmlformats.org/officeDocument/2006/relationships" r:embed="rId1">
            <a:duotone>
              <a:schemeClr val="phClr">
                <a:shade val="20000"/>
                <a:satMod val="350000"/>
                <a:lumMod val="125000"/>
              </a:schemeClr>
              <a:schemeClr val="phClr">
                <a:tint val="90000"/>
                <a:satMod val="250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Newsprint</Template>
  <TotalTime>1040</TotalTime>
  <Words>316</Words>
  <Application>Microsoft Office PowerPoint</Application>
  <PresentationFormat>‫הצגה על המסך (4:3)</PresentationFormat>
  <Paragraphs>49</Paragraphs>
  <Slides>8</Slides>
  <Notes>0</Notes>
  <HiddenSlides>0</HiddenSlides>
  <MMClips>0</MMClips>
  <ScaleCrop>false</ScaleCrop>
  <HeadingPairs>
    <vt:vector size="6" baseType="variant">
      <vt:variant>
        <vt:lpstr>ערכת נושא</vt:lpstr>
      </vt:variant>
      <vt:variant>
        <vt:i4>1</vt:i4>
      </vt:variant>
      <vt:variant>
        <vt:lpstr>שרתי OLE מוטבעים</vt:lpstr>
      </vt:variant>
      <vt:variant>
        <vt:i4>1</vt:i4>
      </vt:variant>
      <vt:variant>
        <vt:lpstr>כותרות שקופיות</vt:lpstr>
      </vt:variant>
      <vt:variant>
        <vt:i4>8</vt:i4>
      </vt:variant>
    </vt:vector>
  </HeadingPairs>
  <TitlesOfParts>
    <vt:vector size="10" baseType="lpstr">
      <vt:lpstr>NewsPrint</vt:lpstr>
      <vt:lpstr>תרשים</vt:lpstr>
      <vt:lpstr>שקופית 1</vt:lpstr>
      <vt:lpstr>  החזון  המוסדי</vt:lpstr>
      <vt:lpstr>אולפן יעלים</vt:lpstr>
      <vt:lpstr>מצבת כיתות אולפן יעלים   נכון לחודש מאי 2013</vt:lpstr>
      <vt:lpstr>כיתות  "מסע" </vt:lpstr>
      <vt:lpstr>כיתת מורים עולים</vt:lpstr>
      <vt:lpstr>כיתה תעסוקתית</vt:lpstr>
      <vt:lpstr>כיתת רופאים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HOME</dc:creator>
  <cp:lastModifiedBy>no body</cp:lastModifiedBy>
  <cp:revision>54</cp:revision>
  <dcterms:created xsi:type="dcterms:W3CDTF">2011-04-25T18:05:53Z</dcterms:created>
  <dcterms:modified xsi:type="dcterms:W3CDTF">2017-01-30T14:28:23Z</dcterms:modified>
</cp:coreProperties>
</file>