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66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03A45BA1-980A-4507-BE5A-5C1E7C2FFD8F}" type="datetimeFigureOut">
              <a:rPr lang="he-IL">
                <a:latin typeface="Tahoma" panose="020B0604030504040204" pitchFamily="34" charset="0"/>
              </a:rPr>
              <a:t>ח'/אדר ב/תשע"ד</a:t>
            </a:fld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57E03411-58E2-43FD-AE1D-AD77DFF8CB20}" type="slidenum">
              <a:rPr lang="he-IL">
                <a:latin typeface="Tahoma" panose="020B0604030504040204" pitchFamily="34" charset="0"/>
              </a:rPr>
              <a:t>‹#›</a:t>
            </a:fld>
            <a:endParaRPr lang="he-I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85A3416D-7FED-43BC-AA7C-D92DBA01ED64}" type="datetimeFigureOut">
              <a:rPr lang="he-IL" smtClean="0"/>
              <a:pPr rtl="1"/>
              <a:t>ח'/אדר ב/תשע"ד</a:t>
            </a:fld>
            <a:endParaRPr lang="he-IL" dirty="0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 dirty="0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C8DC57A8-AE18-4654-B6AF-04B3577165BE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65425" y="1752600"/>
            <a:ext cx="6858002" cy="1828800"/>
          </a:xfrm>
        </p:spPr>
        <p:txBody>
          <a:bodyPr anchor="b">
            <a:normAutofit/>
          </a:bodyPr>
          <a:lstStyle>
            <a:lvl1pPr algn="r" latinLnBrk="0">
              <a:defRPr lang="he-IL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65424" y="3733800"/>
            <a:ext cx="6858002" cy="914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לוש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אריך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7" name="מציין מיקום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8" name="מציין מיקום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 algn="r" rtl="1"/>
              <a:t>‹#›</a:t>
            </a:fld>
            <a:endParaRPr lang="he-IL"/>
          </a:p>
        </p:txBody>
      </p:sp>
      <p:grpSp>
        <p:nvGrpSpPr>
          <p:cNvPr id="84" name="קבוצה 83"/>
          <p:cNvGrpSpPr>
            <a:grpSpLocks noChangeAspect="1"/>
          </p:cNvGrpSpPr>
          <p:nvPr/>
        </p:nvGrpSpPr>
        <p:grpSpPr>
          <a:xfrm rot="16200000" flipV="1">
            <a:off x="684048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86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87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88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89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0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1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2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3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4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5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96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sp>
        <p:nvSpPr>
          <p:cNvPr id="97" name="מציין מיקום תמונה 33"/>
          <p:cNvSpPr>
            <a:spLocks noGrp="1"/>
          </p:cNvSpPr>
          <p:nvPr>
            <p:ph type="pic" sz="quarter" idx="17"/>
          </p:nvPr>
        </p:nvSpPr>
        <p:spPr>
          <a:xfrm>
            <a:off x="740696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grpSp>
        <p:nvGrpSpPr>
          <p:cNvPr id="98" name="קבוצה 97"/>
          <p:cNvGrpSpPr/>
          <p:nvPr/>
        </p:nvGrpSpPr>
        <p:grpSpPr>
          <a:xfrm>
            <a:off x="3408976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0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1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2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3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4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5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6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7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8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9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0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sp>
        <p:nvSpPr>
          <p:cNvPr id="111" name="מציין מיקום תמונה 33"/>
          <p:cNvSpPr>
            <a:spLocks noGrp="1" noChangeAspect="1"/>
          </p:cNvSpPr>
          <p:nvPr>
            <p:ph type="pic" sz="quarter" idx="18"/>
          </p:nvPr>
        </p:nvSpPr>
        <p:spPr>
          <a:xfrm>
            <a:off x="3633267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grpSp>
        <p:nvGrpSpPr>
          <p:cNvPr id="112" name="קבוצה 111"/>
          <p:cNvGrpSpPr/>
          <p:nvPr/>
        </p:nvGrpSpPr>
        <p:grpSpPr>
          <a:xfrm>
            <a:off x="3408976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4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5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6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7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8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9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20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21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22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23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24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sp>
        <p:nvSpPr>
          <p:cNvPr id="125" name="מציין מיקום תמונה 33"/>
          <p:cNvSpPr>
            <a:spLocks noGrp="1" noChangeAspect="1"/>
          </p:cNvSpPr>
          <p:nvPr>
            <p:ph type="pic" sz="quarter" idx="19"/>
          </p:nvPr>
        </p:nvSpPr>
        <p:spPr>
          <a:xfrm>
            <a:off x="3633267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126" name="מציין מיקום טקסט 3"/>
          <p:cNvSpPr>
            <a:spLocks noGrp="1"/>
          </p:cNvSpPr>
          <p:nvPr>
            <p:ph type="body" sz="half" idx="21"/>
          </p:nvPr>
        </p:nvSpPr>
        <p:spPr>
          <a:xfrm>
            <a:off x="689330" y="2048893"/>
            <a:ext cx="2286000" cy="2514599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16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3" y="1330347"/>
            <a:ext cx="3840480" cy="2103120"/>
          </a:xfrm>
        </p:spPr>
        <p:txBody>
          <a:bodyPr anchor="b">
            <a:normAutofit/>
          </a:bodyPr>
          <a:lstStyle>
            <a:lvl1pPr algn="r" latinLnBrk="0">
              <a:defRPr lang="he-IL" sz="36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0011" y="914400"/>
            <a:ext cx="6172201" cy="5029200"/>
          </a:xfrm>
        </p:spPr>
        <p:txBody>
          <a:bodyPr>
            <a:normAutofit/>
          </a:bodyPr>
          <a:lstStyle>
            <a:lvl1pPr algn="r" rtl="1" latinLnBrk="0">
              <a:defRPr lang="he-IL" sz="2400"/>
            </a:lvl1pPr>
            <a:lvl2pPr algn="r" rtl="1" latinLnBrk="0">
              <a:defRPr lang="he-IL" sz="2000"/>
            </a:lvl2pPr>
            <a:lvl3pPr algn="r" rtl="1" latinLnBrk="0">
              <a:defRPr lang="he-IL" sz="1800"/>
            </a:lvl3pPr>
            <a:lvl4pPr algn="r" rtl="1" latinLnBrk="0">
              <a:defRPr lang="he-IL" sz="1600"/>
            </a:lvl4pPr>
            <a:lvl5pPr algn="r" rtl="1" latinLnBrk="0">
              <a:defRPr lang="he-IL" sz="1600"/>
            </a:lvl5pPr>
            <a:lvl6pPr algn="r" latinLnBrk="0">
              <a:defRPr lang="he-IL" sz="2000"/>
            </a:lvl6pPr>
            <a:lvl7pPr algn="r" latinLnBrk="0">
              <a:defRPr lang="he-IL" sz="2000"/>
            </a:lvl7pPr>
            <a:lvl8pPr algn="r" latinLnBrk="0">
              <a:defRPr lang="he-IL" sz="2000"/>
            </a:lvl8pPr>
            <a:lvl9pPr algn="r" latinLnBrk="0">
              <a:defRPr lang="he-IL" sz="2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6613" y="3555523"/>
            <a:ext cx="3840480" cy="238807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e-IL" sz="18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5408612" y="6019801"/>
            <a:ext cx="5943600" cy="228600"/>
          </a:xfrm>
        </p:spPr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r" latinLnBrk="0">
              <a:defRPr lang="he-IL"/>
            </a:lvl1pPr>
          </a:lstStyle>
          <a:p>
            <a:fld id="{022B156B-59AE-415F-B24B-8756D48BB977}" type="slidenum">
              <a:pPr algn="r"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4899973" y="781398"/>
            <a:ext cx="6433398" cy="5053665"/>
            <a:chOff x="5162444" y="781398"/>
            <a:chExt cx="6433398" cy="5053665"/>
          </a:xfrm>
        </p:grpSpPr>
        <p:sp>
          <p:nvSpPr>
            <p:cNvPr id="9" name="צורה חופשית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0" name="צורה חופשית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צורה חופשית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צורה חופשית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he-IL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2" name="צורה חופשית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3" name="צורה חופשית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4" name="צורה חופשית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5" name="צורה חופשית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6" name="צורה חופשית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7" name="צורה חופשית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8" name="צורה חופשית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9" name="צורה חופשית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9655" y="1330347"/>
            <a:ext cx="3840480" cy="2103120"/>
          </a:xfrm>
        </p:spPr>
        <p:txBody>
          <a:bodyPr anchor="b">
            <a:normAutofit/>
          </a:bodyPr>
          <a:lstStyle>
            <a:lvl1pPr algn="r" latinLnBrk="0">
              <a:defRPr lang="he-IL" sz="36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5141040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 sz="32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9655" y="3555521"/>
            <a:ext cx="3840480" cy="21685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e-IL" sz="18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065214" y="1752600"/>
            <a:ext cx="10058400" cy="4229100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rot="10800000">
            <a:off x="926439" y="304800"/>
            <a:ext cx="1729531" cy="5676900"/>
          </a:xfrm>
        </p:spPr>
        <p:txBody>
          <a:bodyPr vert="eaVert"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729453" y="304800"/>
            <a:ext cx="8633671" cy="5676900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45985" y="1828800"/>
            <a:ext cx="6858002" cy="1828800"/>
          </a:xfrm>
        </p:spPr>
        <p:txBody>
          <a:bodyPr anchor="b">
            <a:normAutofit/>
          </a:bodyPr>
          <a:lstStyle>
            <a:lvl1pPr algn="r" latinLnBrk="0">
              <a:defRPr lang="he-IL" sz="44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45982" y="3733800"/>
            <a:ext cx="6858002" cy="9144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algn="r" latinLnBrk="0">
              <a:spcBef>
                <a:spcPts val="0"/>
              </a:spcBef>
              <a:buNone/>
              <a:defRPr lang="he-IL" sz="2400" b="1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algn="r" latinLnBrk="0">
              <a:spcBef>
                <a:spcPts val="0"/>
              </a:spcBef>
              <a:buNone/>
              <a:defRPr lang="he-IL" sz="2400" b="1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022B156B-59AE-415F-B24B-8756D48BB977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תי תמונות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אריך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7" name="מציין מיקום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8" name="מציין מיקום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 algn="r" rtl="1"/>
              <a:t>‹#›</a:t>
            </a:fld>
            <a:endParaRPr lang="he-IL"/>
          </a:p>
        </p:txBody>
      </p:sp>
      <p:grpSp>
        <p:nvGrpSpPr>
          <p:cNvPr id="9" name="קבוצה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1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2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3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4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5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6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7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8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19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0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1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4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5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6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7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8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29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30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31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32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33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34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sp>
        <p:nvSpPr>
          <p:cNvPr id="36" name="מציין מיקום תמונה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37" name="מציין מיקום תמונה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39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6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0" name="מציין מיקום טקסט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6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לוש תמונות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אריך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7" name="מציין מיקום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8" name="מציין מיקום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 algn="r" rtl="1"/>
              <a:t>‹#›</a:t>
            </a:fld>
            <a:endParaRPr lang="he-IL"/>
          </a:p>
        </p:txBody>
      </p:sp>
      <p:grpSp>
        <p:nvGrpSpPr>
          <p:cNvPr id="35" name="קבוצה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1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2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3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4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5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6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7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8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49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0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1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2" name="קבוצה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4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5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6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7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8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59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0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1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2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3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4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5" name="קבוצה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7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8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69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0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1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2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3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4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5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6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  <p:sp>
          <p:nvSpPr>
            <p:cNvPr id="77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dirty="0">
                <a:latin typeface="Tahoma" panose="020B0604030504040204" pitchFamily="34" charset="0"/>
              </a:endParaRPr>
            </a:p>
          </p:txBody>
        </p:sp>
      </p:grpSp>
      <p:sp>
        <p:nvSpPr>
          <p:cNvPr id="78" name="מציין מיקום תמונה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79" name="מציין מיקום תמונה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80" name="מציין מיקום תמונה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r" latinLnBrk="0">
              <a:buNone/>
              <a:defRPr lang="he-IL"/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81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6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2" name="מציין מיקום טקסט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6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3" name="מציין מיקום טקסט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6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729453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64CDB4-6640-4DAC-A052-D8C7C1F538B7}" type="datetime13">
              <a:rPr lang="he-IL" smtClean="0"/>
              <a:pPr/>
              <a:t>10.03.2014</a:t>
            </a:fld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2781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361614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3600" kern="1200">
          <a:solidFill>
            <a:schemeClr val="tx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7472" indent="-347472" algn="r" defTabSz="914400" rtl="1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0664" indent="-283464" algn="r" defTabSz="914400" rtl="1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he-IL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he-IL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חלום ירוק עם האולפן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65424" y="3733799"/>
            <a:ext cx="6858002" cy="1344637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he-IL" sz="3800" dirty="0" smtClean="0"/>
              <a:t>מרכז קליטה חניתה, חיפה</a:t>
            </a:r>
          </a:p>
          <a:p>
            <a:pPr algn="r" rtl="1"/>
            <a:endParaRPr lang="he-IL" dirty="0"/>
          </a:p>
          <a:p>
            <a:pPr algn="r" rtl="1"/>
            <a:endParaRPr lang="he-IL" dirty="0" smtClean="0"/>
          </a:p>
          <a:p>
            <a:pPr algn="l" rtl="1"/>
            <a:r>
              <a:rPr lang="he-IL" sz="2500" dirty="0" smtClean="0"/>
              <a:t>מאת: בני אקלה- מדריך ורכז חלום ירוק</a:t>
            </a:r>
          </a:p>
          <a:p>
            <a:pPr algn="l" rtl="1"/>
            <a:r>
              <a:rPr lang="he-IL" sz="2500" dirty="0" smtClean="0"/>
              <a:t>מרכז קליטה חניתה, חיפה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45983" y="112542"/>
            <a:ext cx="7769228" cy="64943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/>
            </a:r>
            <a:br>
              <a:rPr lang="he-IL" sz="3200" dirty="0" smtClean="0">
                <a:latin typeface="Century Gothic"/>
                <a:ea typeface="Times New Roman"/>
                <a:cs typeface="Times New Roman"/>
              </a:rPr>
            </a:br>
            <a:r>
              <a:rPr lang="he-IL" sz="3200" dirty="0">
                <a:latin typeface="Century Gothic"/>
                <a:ea typeface="Times New Roman"/>
                <a:cs typeface="Times New Roman"/>
              </a:rPr>
              <a:t/>
            </a:r>
            <a:br>
              <a:rPr lang="he-IL" sz="3200" dirty="0">
                <a:latin typeface="Century Gothic"/>
                <a:ea typeface="Times New Roman"/>
                <a:cs typeface="Times New Roman"/>
              </a:rPr>
            </a:b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/>
            </a:r>
            <a:br>
              <a:rPr lang="he-IL" sz="3200" dirty="0" smtClean="0">
                <a:latin typeface="Century Gothic"/>
                <a:ea typeface="Times New Roman"/>
                <a:cs typeface="Times New Roman"/>
              </a:rPr>
            </a:br>
            <a:r>
              <a:rPr lang="he-IL" sz="3200" dirty="0">
                <a:latin typeface="Century Gothic"/>
                <a:ea typeface="Times New Roman"/>
                <a:cs typeface="Times New Roman"/>
              </a:rPr>
              <a:t/>
            </a:r>
            <a:br>
              <a:rPr lang="he-IL" sz="3200" dirty="0">
                <a:latin typeface="Century Gothic"/>
                <a:ea typeface="Times New Roman"/>
                <a:cs typeface="Times New Roman"/>
              </a:rPr>
            </a:b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בתאריך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18.2.14 יצאו העולים שלומדים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באולפן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חניתה </a:t>
            </a: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עם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ה</a:t>
            </a: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מורי</a:t>
            </a:r>
            <a:r>
              <a:rPr lang="he-IL" sz="3200" dirty="0">
                <a:latin typeface="Century Gothic"/>
                <a:ea typeface="Times New Roman"/>
                <a:cs typeface="Times New Roman"/>
              </a:rPr>
              <a:t>ם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לסיור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בשכונת נווה-שאנן שבחיפה .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/>
            </a:r>
            <a:br>
              <a:rPr lang="he-IL" sz="3200" dirty="0" smtClean="0">
                <a:latin typeface="Century Gothic"/>
                <a:ea typeface="Times New Roman"/>
                <a:cs typeface="Times New Roman"/>
              </a:rPr>
            </a:b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מורי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ה</a:t>
            </a: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אולפן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לימדו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את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העולים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על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נושא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הפרדת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פסולת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,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מיחזור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ושמירה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על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 smtClean="0">
                <a:latin typeface="Century Gothic"/>
                <a:ea typeface="Times New Roman"/>
                <a:cs typeface="Times New Roman"/>
              </a:rPr>
              <a:t>סביב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ה נקייה</a:t>
            </a:r>
            <a:r>
              <a:rPr lang="ar-SA" sz="3200" dirty="0" smtClean="0">
                <a:latin typeface="Century Gothic"/>
                <a:ea typeface="Times New Roman"/>
                <a:cs typeface="Times New Roman"/>
              </a:rPr>
              <a:t>.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/>
            </a:r>
            <a:br>
              <a:rPr lang="he-IL" sz="3200" dirty="0" smtClean="0">
                <a:latin typeface="Century Gothic"/>
                <a:ea typeface="Times New Roman"/>
                <a:cs typeface="Times New Roman"/>
              </a:rPr>
            </a:b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ב-25.2.14 העולים צפו בסרטון "</a:t>
            </a:r>
            <a:r>
              <a:rPr lang="he-IL" sz="3200" dirty="0" err="1" smtClean="0">
                <a:latin typeface="Century Gothic"/>
                <a:ea typeface="Times New Roman"/>
                <a:cs typeface="Times New Roman"/>
              </a:rPr>
              <a:t>אוריקן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" של תאגיד </a:t>
            </a:r>
            <a:r>
              <a:rPr lang="he-IL" sz="3200" dirty="0" err="1" smtClean="0">
                <a:latin typeface="Century Gothic"/>
                <a:ea typeface="Times New Roman"/>
                <a:cs typeface="Times New Roman"/>
              </a:rPr>
              <a:t>אל"ה</a:t>
            </a:r>
            <a:r>
              <a:rPr lang="he-IL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והתקיימה שיחה </a:t>
            </a:r>
            <a:r>
              <a:rPr lang="he-IL" sz="3200" dirty="0">
                <a:latin typeface="Century Gothic"/>
                <a:ea typeface="Times New Roman"/>
                <a:cs typeface="Times New Roman"/>
              </a:rPr>
              <a:t>על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נושאים </a:t>
            </a:r>
            <a:r>
              <a:rPr lang="he-IL" sz="3200" dirty="0">
                <a:latin typeface="Century Gothic"/>
                <a:ea typeface="Times New Roman"/>
                <a:cs typeface="Times New Roman"/>
              </a:rPr>
              <a:t>סביבתיים  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בעקבות הצפייה בסרטון.</a:t>
            </a:r>
            <a:br>
              <a:rPr lang="he-IL" sz="3200" dirty="0" smtClean="0">
                <a:latin typeface="Century Gothic"/>
                <a:ea typeface="Times New Roman"/>
                <a:cs typeface="Times New Roman"/>
              </a:rPr>
            </a:b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שוחחנו על המשותף והשונה בין אתיופיה וישראל בתחום השמירה על הסביבה וקיימות .</a:t>
            </a:r>
            <a:br>
              <a:rPr lang="he-IL" sz="3200" dirty="0" smtClean="0">
                <a:latin typeface="Century Gothic"/>
                <a:ea typeface="Times New Roman"/>
                <a:cs typeface="Times New Roman"/>
              </a:rPr>
            </a:b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הסיור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he-IL" sz="3200" dirty="0" err="1">
                <a:latin typeface="Century Gothic"/>
                <a:ea typeface="Times New Roman"/>
                <a:cs typeface="Times New Roman"/>
              </a:rPr>
              <a:t>והצפיה</a:t>
            </a:r>
            <a:r>
              <a:rPr lang="he-IL" sz="3200" dirty="0">
                <a:latin typeface="Century Gothic"/>
                <a:ea typeface="Times New Roman"/>
                <a:cs typeface="Times New Roman"/>
              </a:rPr>
              <a:t> בסרטון מהווים חלק מ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פרוייקט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חלום</a:t>
            </a:r>
            <a:r>
              <a:rPr lang="ar-SA" sz="3200" dirty="0">
                <a:latin typeface="Century Gothic"/>
                <a:ea typeface="Times New Roman"/>
                <a:cs typeface="Times New Roman"/>
              </a:rPr>
              <a:t> </a:t>
            </a:r>
            <a:r>
              <a:rPr lang="ar-SA" sz="3200" dirty="0" err="1">
                <a:latin typeface="Century Gothic"/>
                <a:ea typeface="Times New Roman"/>
                <a:cs typeface="Times New Roman"/>
              </a:rPr>
              <a:t>ירוק</a:t>
            </a:r>
            <a:r>
              <a:rPr lang="he-IL" sz="3200" dirty="0" smtClean="0">
                <a:latin typeface="Century Gothic"/>
                <a:ea typeface="Times New Roman"/>
                <a:cs typeface="Times New Roman"/>
              </a:rPr>
              <a:t>.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1430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מיחזור</a:t>
            </a:r>
            <a:r>
              <a:rPr lang="he-IL" dirty="0" smtClean="0"/>
              <a:t> נייר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he-IL" dirty="0" smtClean="0"/>
              <a:t> העולים מיישמים </a:t>
            </a:r>
            <a:r>
              <a:rPr lang="he-IL" dirty="0" err="1" smtClean="0"/>
              <a:t>מיחזור</a:t>
            </a:r>
            <a:r>
              <a:rPr lang="he-IL" dirty="0" smtClean="0"/>
              <a:t> בקבוקים</a:t>
            </a:r>
            <a:endParaRPr lang="he-IL" dirty="0"/>
          </a:p>
        </p:txBody>
      </p:sp>
      <p:pic>
        <p:nvPicPr>
          <p:cNvPr id="1026" name="Picture 2" descr="C:\Documents and Settings\user\שולחן העבודה\תמונות\תמונות של האולפן\DSC01184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6544309" y="1020195"/>
            <a:ext cx="48006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שולחן העבודה\תמונות\תמונות של האולפן\DSC01173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e-IL" dirty="0" smtClean="0"/>
              <a:t>דנים ומשוחחים אחרי צפייה בסרטון.</a:t>
            </a:r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צופים בסרטון בנושאים: </a:t>
            </a:r>
            <a:r>
              <a:rPr lang="he-IL" dirty="0" err="1" smtClean="0"/>
              <a:t>מיחזור</a:t>
            </a:r>
            <a:r>
              <a:rPr lang="he-IL" dirty="0" smtClean="0"/>
              <a:t>, חיסכון בחשמל ושמירת סביבה נקייה. 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e-IL" dirty="0" smtClean="0"/>
              <a:t>הכיתה בסביבת השכונה.</a:t>
            </a:r>
            <a:endParaRPr lang="he-IL" dirty="0"/>
          </a:p>
        </p:txBody>
      </p:sp>
      <p:pic>
        <p:nvPicPr>
          <p:cNvPr id="2054" name="Picture 6" descr="C:\Documents and Settings\user\שולחן העבודה\תמונות\תמונות של האולפן\DSC01267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user\שולחן העבודה\תמונות\תמונות של האולפן\DSC01274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user\שולחן העבודה\תמונות\תמונות של האולפן\DSC01179.JP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9531"/>
          <a:stretch>
            <a:fillRect/>
          </a:stretch>
        </p:blipFill>
        <p:spPr bwMode="auto">
          <a:xfrm>
            <a:off x="8375405" y="1013591"/>
            <a:ext cx="30897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חלום ירוק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E7DF2DEF-7004-4121-8057-6868751FC912}" vid="{5AFF434E-1FDB-41A1-AADC-37C22DE423DB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חלום ירוק</Template>
  <TotalTime>0</TotalTime>
  <Words>51</Words>
  <Application>Microsoft Office PowerPoint</Application>
  <PresentationFormat>מסך רחב</PresentationFormat>
  <Paragraphs>12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Tahoma</vt:lpstr>
      <vt:lpstr>Times New Roman</vt:lpstr>
      <vt:lpstr>חלום ירוק</vt:lpstr>
      <vt:lpstr>חלום ירוק עם האולפן</vt:lpstr>
      <vt:lpstr>    בתאריך 18.2.14 יצאו העולים שלומדים באולפן חניתה עם המורים לסיור בשכונת נווה-שאנן שבחיפה .  מורי האולפן לימדו את העולים על נושא הפרדת פסולת, מיחזור ושמירה על סביבה נקייה. ב-25.2.14 העולים צפו בסרטון "אוריקן" של תאגיד אל"ה והתקיימה שיחה על נושאים סביבתיים  בעקבות הצפייה בסרטון. שוחחנו על המשותף והשונה בין אתיופיה וישראל בתחום השמירה על הסביבה וקיימות . הסיור והצפיה בסרטון מהווים חלק מפרוייקט חלום ירוק.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2014-03-02T13:32:12Z</dcterms:created>
  <dcterms:modified xsi:type="dcterms:W3CDTF">2014-03-10T05:41:07Z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