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sldIdLst>
    <p:sldId id="256" r:id="rId2"/>
    <p:sldId id="269" r:id="rId3"/>
    <p:sldId id="259" r:id="rId4"/>
    <p:sldId id="268" r:id="rId5"/>
    <p:sldId id="257" r:id="rId6"/>
    <p:sldId id="258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80" r:id="rId20"/>
    <p:sldId id="274" r:id="rId21"/>
    <p:sldId id="275" r:id="rId22"/>
    <p:sldId id="276" r:id="rId23"/>
    <p:sldId id="277" r:id="rId24"/>
    <p:sldId id="278" r:id="rId25"/>
    <p:sldId id="281" r:id="rId26"/>
    <p:sldId id="279" r:id="rId27"/>
    <p:sldId id="282" r:id="rId28"/>
    <p:sldId id="283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B1CCE1-9033-48F1-8A8C-D0914539F021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620A4F-61E0-4B8D-A887-7A85A7C61B0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20A4F-61E0-4B8D-A887-7A85A7C61B03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293C-50D0-41D0-875F-210257B53EA5}" type="datetimeFigureOut">
              <a:rPr lang="he-IL" smtClean="0"/>
              <a:pPr/>
              <a:t>י"ט/אדר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862A-EB89-47A0-A014-7A49DF18FD2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6wj8Cv5i3A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772400" cy="2954759"/>
          </a:xfrm>
        </p:spPr>
        <p:txBody>
          <a:bodyPr>
            <a:noAutofit/>
          </a:bodyPr>
          <a:lstStyle/>
          <a:p>
            <a:r>
              <a:rPr lang="he-IL" sz="8000" dirty="0" smtClean="0">
                <a:solidFill>
                  <a:srgbClr val="7030A0"/>
                </a:solidFill>
              </a:rPr>
              <a:t>סמיכות </a:t>
            </a:r>
            <a:br>
              <a:rPr lang="he-IL" sz="8000" dirty="0" smtClean="0">
                <a:solidFill>
                  <a:srgbClr val="7030A0"/>
                </a:solidFill>
              </a:rPr>
            </a:br>
            <a:r>
              <a:rPr lang="he-IL" sz="8000" dirty="0" smtClean="0">
                <a:solidFill>
                  <a:srgbClr val="7030A0"/>
                </a:solidFill>
              </a:rPr>
              <a:t>שם עצם + שם עצ</a:t>
            </a:r>
            <a:r>
              <a:rPr lang="he-IL" sz="8000" dirty="0">
                <a:solidFill>
                  <a:srgbClr val="7030A0"/>
                </a:solidFill>
              </a:rPr>
              <a:t>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ָה</a:t>
            </a:r>
            <a:r>
              <a:rPr lang="en-US" dirty="0" smtClean="0"/>
              <a:t>    </a:t>
            </a:r>
            <a:r>
              <a:rPr lang="he-IL" dirty="0" smtClean="0"/>
              <a:t> </a:t>
            </a:r>
            <a:r>
              <a:rPr lang="en-US" dirty="0" smtClean="0"/>
              <a:t>    </a:t>
            </a:r>
            <a:r>
              <a:rPr lang="he-IL" dirty="0" smtClean="0"/>
              <a:t>ַת</a:t>
            </a:r>
            <a:endParaRPr lang="en-US" dirty="0"/>
          </a:p>
        </p:txBody>
      </p:sp>
      <p:pic>
        <p:nvPicPr>
          <p:cNvPr id="6" name="מציין מיקום תוכן 5" descr="Related ima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12776"/>
            <a:ext cx="410445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87624" y="4509120"/>
            <a:ext cx="6696744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עוגה </a:t>
            </a:r>
            <a:r>
              <a:rPr lang="he-IL" sz="3200" b="1" dirty="0" smtClean="0">
                <a:solidFill>
                  <a:srgbClr val="FF0000"/>
                </a:solidFill>
              </a:rPr>
              <a:t>מ</a:t>
            </a:r>
            <a:r>
              <a:rPr lang="he-IL" sz="3200" dirty="0" smtClean="0"/>
              <a:t>שוקולד</a:t>
            </a:r>
          </a:p>
          <a:p>
            <a:pPr algn="ctr"/>
            <a:r>
              <a:rPr lang="he-IL" sz="3200" dirty="0" smtClean="0"/>
              <a:t> </a:t>
            </a:r>
          </a:p>
          <a:p>
            <a:pPr algn="ctr"/>
            <a:r>
              <a:rPr lang="he-IL" sz="4000" dirty="0" smtClean="0"/>
              <a:t>עוגה + שוקולד = עוגת שוקולד</a:t>
            </a:r>
            <a:endParaRPr lang="he-IL" sz="4000" dirty="0"/>
          </a:p>
        </p:txBody>
      </p:sp>
      <p:sp>
        <p:nvSpPr>
          <p:cNvPr id="12" name="חץ שמאלה 11"/>
          <p:cNvSpPr/>
          <p:nvPr/>
        </p:nvSpPr>
        <p:spPr>
          <a:xfrm>
            <a:off x="4139952" y="764704"/>
            <a:ext cx="86409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221088"/>
            <a:ext cx="8229600" cy="1800200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 עוגה </a:t>
            </a:r>
            <a:r>
              <a:rPr lang="he-IL" b="1" dirty="0" smtClean="0">
                <a:solidFill>
                  <a:srgbClr val="FF0000"/>
                </a:solidFill>
              </a:rPr>
              <a:t>מ</a:t>
            </a:r>
            <a:r>
              <a:rPr lang="he-IL" dirty="0" smtClean="0"/>
              <a:t>גבינה </a:t>
            </a:r>
            <a:endParaRPr lang="he-IL" dirty="0"/>
          </a:p>
          <a:p>
            <a:pPr algn="ctr">
              <a:buNone/>
            </a:pPr>
            <a:r>
              <a:rPr lang="he-IL" sz="4000" dirty="0" smtClean="0"/>
              <a:t>עוגת גבינה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2656"/>
            <a:ext cx="496855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4293096"/>
            <a:ext cx="8229600" cy="1800200"/>
          </a:xfrm>
        </p:spPr>
        <p:txBody>
          <a:bodyPr/>
          <a:lstStyle/>
          <a:p>
            <a:pPr algn="ctr">
              <a:buNone/>
            </a:pPr>
            <a:r>
              <a:rPr lang="he-IL" dirty="0"/>
              <a:t> </a:t>
            </a:r>
            <a:r>
              <a:rPr lang="he-IL" dirty="0" smtClean="0"/>
              <a:t>עוגה </a:t>
            </a:r>
            <a:r>
              <a:rPr lang="he-IL" b="1" dirty="0" smtClean="0">
                <a:solidFill>
                  <a:srgbClr val="FF0000"/>
                </a:solidFill>
              </a:rPr>
              <a:t>עם</a:t>
            </a:r>
            <a:r>
              <a:rPr lang="he-IL" dirty="0" smtClean="0"/>
              <a:t> פירות </a:t>
            </a:r>
          </a:p>
          <a:p>
            <a:pPr algn="ctr">
              <a:buNone/>
            </a:pPr>
            <a:r>
              <a:rPr lang="he-IL" sz="4000" dirty="0" smtClean="0"/>
              <a:t>עוגת פירות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0648"/>
            <a:ext cx="51125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3933056"/>
            <a:ext cx="8229600" cy="1656184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תחנה </a:t>
            </a:r>
            <a:r>
              <a:rPr lang="he-IL" b="1" dirty="0" smtClean="0">
                <a:solidFill>
                  <a:srgbClr val="FF0000"/>
                </a:solidFill>
              </a:rPr>
              <a:t>של </a:t>
            </a:r>
            <a:r>
              <a:rPr lang="he-IL" dirty="0" smtClean="0"/>
              <a:t>אוטובוס</a:t>
            </a:r>
            <a:endParaRPr lang="he-IL" dirty="0" smtClean="0"/>
          </a:p>
          <a:p>
            <a:pPr algn="ctr">
              <a:buNone/>
            </a:pPr>
            <a:r>
              <a:rPr lang="he-IL" sz="4000" dirty="0" smtClean="0"/>
              <a:t>תחנת אוטובוס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417646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4293096"/>
            <a:ext cx="8229600" cy="1800200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בדיקה </a:t>
            </a:r>
            <a:r>
              <a:rPr lang="he-IL" b="1" dirty="0" smtClean="0">
                <a:solidFill>
                  <a:srgbClr val="FF0000"/>
                </a:solidFill>
              </a:rPr>
              <a:t>של</a:t>
            </a:r>
            <a:r>
              <a:rPr lang="he-IL" dirty="0" smtClean="0"/>
              <a:t> דם </a:t>
            </a:r>
          </a:p>
          <a:p>
            <a:pPr algn="ctr">
              <a:buNone/>
            </a:pPr>
            <a:r>
              <a:rPr lang="he-IL" sz="4000" dirty="0" smtClean="0"/>
              <a:t>בדיקת דם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4664"/>
            <a:ext cx="460851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8800" b="1" dirty="0" smtClean="0">
                <a:solidFill>
                  <a:srgbClr val="00B0F0"/>
                </a:solidFill>
                <a:cs typeface="+mn-cs"/>
              </a:rPr>
              <a:t>רבים</a:t>
            </a:r>
            <a:endParaRPr lang="he-IL" sz="8800" b="1" dirty="0">
              <a:solidFill>
                <a:srgbClr val="00B0F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3861048"/>
            <a:ext cx="8229600" cy="23371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 algn="ctr">
              <a:buNone/>
            </a:pPr>
            <a:r>
              <a:rPr lang="he-IL" sz="4100" dirty="0" smtClean="0"/>
              <a:t>מתנות </a:t>
            </a:r>
            <a:r>
              <a:rPr lang="he-IL" sz="4100" b="1" dirty="0" smtClean="0">
                <a:solidFill>
                  <a:srgbClr val="FF0000"/>
                </a:solidFill>
              </a:rPr>
              <a:t>ל</a:t>
            </a:r>
            <a:r>
              <a:rPr lang="he-IL" sz="4100" dirty="0" smtClean="0"/>
              <a:t>חג </a:t>
            </a:r>
          </a:p>
          <a:p>
            <a:pPr algn="ctr">
              <a:buNone/>
            </a:pPr>
            <a:r>
              <a:rPr lang="he-IL" sz="5700" dirty="0" smtClean="0"/>
              <a:t>מתנות חג</a:t>
            </a:r>
            <a:endParaRPr lang="he-IL" sz="57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2656"/>
            <a:ext cx="396044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3861048"/>
            <a:ext cx="8229600" cy="2193107"/>
          </a:xfrm>
        </p:spPr>
        <p:txBody>
          <a:bodyPr/>
          <a:lstStyle/>
          <a:p>
            <a:pPr>
              <a:buNone/>
            </a:pPr>
            <a:endParaRPr lang="he-IL" dirty="0" smtClean="0"/>
          </a:p>
          <a:p>
            <a:pPr algn="ctr">
              <a:buNone/>
            </a:pPr>
            <a:r>
              <a:rPr lang="he-IL" dirty="0" smtClean="0"/>
              <a:t>מטבעות </a:t>
            </a:r>
            <a:r>
              <a:rPr lang="he-IL" b="1" dirty="0" smtClean="0">
                <a:solidFill>
                  <a:srgbClr val="FF0000"/>
                </a:solidFill>
              </a:rPr>
              <a:t>מ</a:t>
            </a:r>
            <a:r>
              <a:rPr lang="he-IL" dirty="0" smtClean="0"/>
              <a:t>שוקולד</a:t>
            </a:r>
          </a:p>
          <a:p>
            <a:pPr algn="ctr">
              <a:buNone/>
            </a:pPr>
            <a:r>
              <a:rPr lang="he-IL" sz="4000" dirty="0" smtClean="0"/>
              <a:t>מטבעות שוקולד</a:t>
            </a:r>
            <a:endParaRPr lang="he-IL" sz="4000" dirty="0"/>
          </a:p>
        </p:txBody>
      </p:sp>
      <p:pic>
        <p:nvPicPr>
          <p:cNvPr id="4" name="תמונה 3" descr="http://he.bcdn.biz/Images/2014/1/7/bac636cc-6a62-4b1c-84ab-f903661f873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3978166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רופאות </a:t>
            </a:r>
            <a:r>
              <a:rPr lang="he-IL" b="1" dirty="0" smtClean="0">
                <a:solidFill>
                  <a:srgbClr val="FF0000"/>
                </a:solidFill>
              </a:rPr>
              <a:t>של</a:t>
            </a:r>
            <a:r>
              <a:rPr lang="he-IL" dirty="0" smtClean="0"/>
              <a:t> </a:t>
            </a:r>
            <a:r>
              <a:rPr lang="he-IL" dirty="0" smtClean="0"/>
              <a:t>שיניים</a:t>
            </a:r>
          </a:p>
          <a:p>
            <a:pPr algn="ctr">
              <a:buNone/>
            </a:pPr>
            <a:r>
              <a:rPr lang="he-IL" sz="4000" dirty="0" smtClean="0"/>
              <a:t>רופאות שיניים</a:t>
            </a:r>
          </a:p>
          <a:p>
            <a:pPr>
              <a:buNone/>
            </a:pPr>
            <a:endParaRPr lang="he-IL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76672"/>
            <a:ext cx="46805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2409131"/>
          </a:xfrm>
        </p:spPr>
        <p:txBody>
          <a:bodyPr/>
          <a:lstStyle/>
          <a:p>
            <a:pPr>
              <a:buNone/>
            </a:pPr>
            <a:endParaRPr lang="he-IL" dirty="0" smtClean="0"/>
          </a:p>
          <a:p>
            <a:pPr algn="ctr">
              <a:buNone/>
            </a:pPr>
            <a:r>
              <a:rPr lang="he-IL" dirty="0" smtClean="0"/>
              <a:t>כוסות </a:t>
            </a:r>
            <a:r>
              <a:rPr lang="he-IL" b="1" dirty="0" smtClean="0">
                <a:solidFill>
                  <a:srgbClr val="FF0000"/>
                </a:solidFill>
              </a:rPr>
              <a:t>עם</a:t>
            </a:r>
            <a:r>
              <a:rPr lang="he-IL" dirty="0" smtClean="0"/>
              <a:t> יין</a:t>
            </a:r>
          </a:p>
          <a:p>
            <a:pPr algn="ctr">
              <a:buNone/>
            </a:pPr>
            <a:r>
              <a:rPr lang="he-IL" sz="4000" dirty="0" smtClean="0"/>
              <a:t>כוסות יין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76672"/>
            <a:ext cx="446449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1612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8800" dirty="0" smtClean="0">
                <a:solidFill>
                  <a:srgbClr val="00B0F0"/>
                </a:solidFill>
              </a:rPr>
              <a:t>יחיד </a:t>
            </a:r>
            <a:endParaRPr lang="he-IL" sz="8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3933056"/>
            <a:ext cx="8229600" cy="1944216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שולחנות </a:t>
            </a:r>
            <a:r>
              <a:rPr lang="he-IL" b="1" dirty="0" smtClean="0">
                <a:solidFill>
                  <a:srgbClr val="FF0000"/>
                </a:solidFill>
              </a:rPr>
              <a:t>בשביל</a:t>
            </a:r>
            <a:r>
              <a:rPr lang="he-IL" dirty="0" smtClean="0"/>
              <a:t> מסעדה </a:t>
            </a:r>
          </a:p>
          <a:p>
            <a:pPr algn="ctr">
              <a:buNone/>
            </a:pPr>
            <a:r>
              <a:rPr lang="he-IL" sz="4000" dirty="0" smtClean="0"/>
              <a:t>שולחנות מסעדה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76672"/>
            <a:ext cx="56886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293096"/>
            <a:ext cx="8229600" cy="1440160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עוגות </a:t>
            </a:r>
            <a:r>
              <a:rPr lang="he-IL" b="1" dirty="0" smtClean="0">
                <a:solidFill>
                  <a:srgbClr val="FF0000"/>
                </a:solidFill>
              </a:rPr>
              <a:t>מ</a:t>
            </a:r>
            <a:r>
              <a:rPr lang="he-IL" dirty="0" smtClean="0"/>
              <a:t>שוקולד</a:t>
            </a:r>
          </a:p>
          <a:p>
            <a:pPr algn="ctr">
              <a:buNone/>
            </a:pPr>
            <a:r>
              <a:rPr lang="he-IL" sz="4000" dirty="0" smtClean="0"/>
              <a:t>עוגות שוקולד</a:t>
            </a:r>
            <a:endParaRPr lang="he-IL" sz="4000" dirty="0"/>
          </a:p>
        </p:txBody>
      </p:sp>
      <p:pic>
        <p:nvPicPr>
          <p:cNvPr id="5" name="תמונה 4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2656"/>
            <a:ext cx="417646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86210"/>
          </a:xfrm>
        </p:spPr>
        <p:txBody>
          <a:bodyPr>
            <a:noAutofit/>
          </a:bodyPr>
          <a:lstStyle/>
          <a:p>
            <a:r>
              <a:rPr lang="he-IL" dirty="0"/>
              <a:t>ִים   </a:t>
            </a:r>
            <a:r>
              <a:rPr lang="en-US" dirty="0" smtClean="0"/>
              <a:t>      </a:t>
            </a:r>
            <a:r>
              <a:rPr lang="he-IL" dirty="0" smtClean="0"/>
              <a:t>ֵי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err="1"/>
              <a:t>ַיִ</a:t>
            </a:r>
            <a:r>
              <a:rPr lang="he-IL" dirty="0"/>
              <a:t>ים    </a:t>
            </a:r>
            <a:r>
              <a:rPr lang="en-US" dirty="0" smtClean="0"/>
              <a:t>     </a:t>
            </a:r>
            <a:r>
              <a:rPr lang="he-IL" dirty="0" smtClean="0"/>
              <a:t>ֵי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4" name="חץ שמאלה 3"/>
          <p:cNvSpPr/>
          <p:nvPr/>
        </p:nvSpPr>
        <p:spPr>
          <a:xfrm>
            <a:off x="4067944" y="548680"/>
            <a:ext cx="720080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מציין מיקום תוכן 4" descr="http://3.bp.blogspot.com/-qJmUk9tQqBY/ULv-YExE_JI/AAAAAAAAHOs/Yx2Hs73h5IE/s1600/DSC_035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88840"/>
            <a:ext cx="5391230" cy="23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43608" y="4797152"/>
            <a:ext cx="727280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כרטיסים </a:t>
            </a:r>
            <a:r>
              <a:rPr lang="he-IL" sz="3200" dirty="0" smtClean="0">
                <a:solidFill>
                  <a:srgbClr val="FF0000"/>
                </a:solidFill>
              </a:rPr>
              <a:t>בשביל</a:t>
            </a:r>
            <a:r>
              <a:rPr lang="he-IL" sz="3200" dirty="0" smtClean="0"/>
              <a:t> אוטובוס</a:t>
            </a:r>
          </a:p>
          <a:p>
            <a:pPr algn="ctr"/>
            <a:r>
              <a:rPr lang="he-IL" sz="4000" dirty="0" smtClean="0"/>
              <a:t>כרטיסי אוטובוס</a:t>
            </a:r>
          </a:p>
          <a:p>
            <a:endParaRPr lang="he-IL" dirty="0"/>
          </a:p>
        </p:txBody>
      </p:sp>
      <p:sp>
        <p:nvSpPr>
          <p:cNvPr id="7" name="חץ שמאלה 6"/>
          <p:cNvSpPr/>
          <p:nvPr/>
        </p:nvSpPr>
        <p:spPr>
          <a:xfrm>
            <a:off x="4067944" y="1124744"/>
            <a:ext cx="720080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כרטיסים </a:t>
            </a:r>
            <a:r>
              <a:rPr lang="he-IL" b="1" dirty="0" smtClean="0">
                <a:solidFill>
                  <a:srgbClr val="FF0000"/>
                </a:solidFill>
              </a:rPr>
              <a:t>ל</a:t>
            </a:r>
            <a:r>
              <a:rPr lang="he-IL" dirty="0" smtClean="0"/>
              <a:t>רכבת </a:t>
            </a:r>
          </a:p>
          <a:p>
            <a:pPr algn="ctr">
              <a:buNone/>
            </a:pPr>
            <a:r>
              <a:rPr lang="he-IL" sz="4000" dirty="0" smtClean="0"/>
              <a:t>כרטיסי רכבת 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44644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3645024"/>
            <a:ext cx="8229600" cy="2088232"/>
          </a:xfrm>
        </p:spPr>
        <p:txBody>
          <a:bodyPr/>
          <a:lstStyle/>
          <a:p>
            <a:pPr>
              <a:buNone/>
            </a:pPr>
            <a:endParaRPr lang="he-IL" dirty="0" smtClean="0"/>
          </a:p>
          <a:p>
            <a:pPr algn="ctr">
              <a:buNone/>
            </a:pPr>
            <a:r>
              <a:rPr lang="he-IL" dirty="0" smtClean="0"/>
              <a:t>שעונים </a:t>
            </a:r>
            <a:r>
              <a:rPr lang="he-IL" b="1" dirty="0" smtClean="0">
                <a:solidFill>
                  <a:srgbClr val="FF0000"/>
                </a:solidFill>
              </a:rPr>
              <a:t>מ</a:t>
            </a:r>
            <a:r>
              <a:rPr lang="he-IL" dirty="0" smtClean="0"/>
              <a:t>זהב</a:t>
            </a:r>
          </a:p>
          <a:p>
            <a:pPr algn="ctr">
              <a:buNone/>
            </a:pPr>
            <a:r>
              <a:rPr lang="he-IL" sz="4000" dirty="0" smtClean="0"/>
              <a:t>שעוני זהב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39604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4365104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נעליים </a:t>
            </a:r>
            <a:r>
              <a:rPr lang="he-IL" b="1" dirty="0" smtClean="0">
                <a:solidFill>
                  <a:srgbClr val="FF0000"/>
                </a:solidFill>
              </a:rPr>
              <a:t>ל</a:t>
            </a:r>
            <a:r>
              <a:rPr lang="he-IL" dirty="0" smtClean="0"/>
              <a:t>ספורט</a:t>
            </a:r>
          </a:p>
          <a:p>
            <a:pPr algn="ctr">
              <a:buNone/>
            </a:pPr>
            <a:r>
              <a:rPr lang="he-IL" sz="4000" dirty="0" smtClean="0"/>
              <a:t>נעלי ספורט</a:t>
            </a:r>
            <a:endParaRPr lang="he-IL" sz="40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48680"/>
            <a:ext cx="45365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005064"/>
            <a:ext cx="8229600" cy="1617043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בתים</a:t>
            </a:r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b="1" dirty="0" smtClean="0">
                <a:solidFill>
                  <a:srgbClr val="FF0000"/>
                </a:solidFill>
              </a:rPr>
              <a:t>של </a:t>
            </a:r>
            <a:r>
              <a:rPr lang="he-IL" dirty="0" smtClean="0"/>
              <a:t>קפה</a:t>
            </a:r>
          </a:p>
          <a:p>
            <a:pPr algn="ctr">
              <a:buNone/>
            </a:pPr>
            <a:r>
              <a:rPr lang="he-IL" sz="4000" dirty="0" smtClean="0"/>
              <a:t>בתי קפה</a:t>
            </a:r>
            <a:endParaRPr lang="he-IL" sz="4000" dirty="0"/>
          </a:p>
        </p:txBody>
      </p:sp>
      <p:pic>
        <p:nvPicPr>
          <p:cNvPr id="5" name="תמונה 4" descr="Related imag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6672"/>
            <a:ext cx="388843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images1.calcalist.co.il/PicServer2/20122005/197017/8_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52738" y="476672"/>
            <a:ext cx="3737695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גרביים </a:t>
            </a:r>
            <a:r>
              <a:rPr lang="he-IL" b="1" dirty="0" smtClean="0">
                <a:solidFill>
                  <a:srgbClr val="FF0000"/>
                </a:solidFill>
              </a:rPr>
              <a:t>בשביל</a:t>
            </a:r>
            <a:r>
              <a:rPr lang="he-IL" dirty="0" smtClean="0"/>
              <a:t> תינוק</a:t>
            </a:r>
          </a:p>
          <a:p>
            <a:pPr algn="ctr">
              <a:buNone/>
            </a:pPr>
            <a:r>
              <a:rPr lang="he-IL" sz="4000" dirty="0" smtClean="0"/>
              <a:t>גרבי תינוק</a:t>
            </a:r>
            <a:endParaRPr lang="he-IL" sz="4000" dirty="0"/>
          </a:p>
        </p:txBody>
      </p:sp>
      <p:pic>
        <p:nvPicPr>
          <p:cNvPr id="5" name="תמונה 4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2656"/>
            <a:ext cx="3816423" cy="344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5527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13576" cy="1872208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3"/>
              </a:rPr>
              <a:t>https://www.youtube.com/watch?v=O6wj8Cv5i3A</a:t>
            </a:r>
            <a:r>
              <a:rPr lang="he-IL" sz="2800" dirty="0" smtClean="0"/>
              <a:t/>
            </a:r>
            <a:br>
              <a:rPr lang="he-IL" sz="2800" dirty="0" smtClean="0"/>
            </a:br>
            <a:endParaRPr lang="he-IL" sz="2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3933056"/>
            <a:ext cx="8229600" cy="1800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he-IL" sz="5400" b="1" dirty="0" smtClean="0"/>
              <a:t>שירים </a:t>
            </a:r>
            <a:r>
              <a:rPr lang="he-IL" sz="5400" b="1" dirty="0" smtClean="0">
                <a:solidFill>
                  <a:srgbClr val="FF0000"/>
                </a:solidFill>
              </a:rPr>
              <a:t>על</a:t>
            </a:r>
            <a:r>
              <a:rPr lang="he-IL" sz="5400" b="1" dirty="0" smtClean="0"/>
              <a:t> אהבה </a:t>
            </a:r>
          </a:p>
          <a:p>
            <a:pPr algn="ctr">
              <a:buNone/>
            </a:pPr>
            <a:r>
              <a:rPr lang="he-IL" sz="8000" b="1" dirty="0" smtClean="0"/>
              <a:t>שירי אהבה</a:t>
            </a:r>
            <a:endParaRPr lang="he-IL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4365104"/>
            <a:ext cx="7560840" cy="17281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e-IL" dirty="0" smtClean="0"/>
              <a:t>כרטיס </a:t>
            </a:r>
            <a:r>
              <a:rPr lang="he-IL" b="1" dirty="0" smtClean="0">
                <a:solidFill>
                  <a:srgbClr val="FF0000"/>
                </a:solidFill>
              </a:rPr>
              <a:t>ל</a:t>
            </a:r>
            <a:r>
              <a:rPr lang="he-IL" dirty="0" smtClean="0"/>
              <a:t>רכבת, </a:t>
            </a:r>
            <a:r>
              <a:rPr lang="he-IL" b="1" dirty="0" smtClean="0">
                <a:solidFill>
                  <a:srgbClr val="FF0000"/>
                </a:solidFill>
              </a:rPr>
              <a:t>בשביל</a:t>
            </a:r>
            <a:r>
              <a:rPr lang="he-IL" dirty="0" smtClean="0"/>
              <a:t> רכבת, </a:t>
            </a:r>
            <a:r>
              <a:rPr lang="he-IL" b="1" dirty="0" smtClean="0">
                <a:solidFill>
                  <a:srgbClr val="FF0000"/>
                </a:solidFill>
              </a:rPr>
              <a:t>של</a:t>
            </a:r>
            <a:r>
              <a:rPr lang="he-IL" b="1" dirty="0" smtClean="0"/>
              <a:t> </a:t>
            </a:r>
            <a:r>
              <a:rPr lang="he-IL" dirty="0" smtClean="0"/>
              <a:t>רכבת</a:t>
            </a:r>
          </a:p>
          <a:p>
            <a:pPr algn="ctr">
              <a:buNone/>
            </a:pPr>
            <a:r>
              <a:rPr lang="he-IL" sz="4000" dirty="0" smtClean="0"/>
              <a:t>כרטיס + רכבת = כרטיס רכבת</a:t>
            </a:r>
            <a:endParaRPr lang="he-IL" sz="4000" dirty="0"/>
          </a:p>
        </p:txBody>
      </p:sp>
      <p:pic>
        <p:nvPicPr>
          <p:cNvPr id="5" name="תמונה 4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24744"/>
            <a:ext cx="374441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32403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437112"/>
            <a:ext cx="8352928" cy="194421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he-IL" sz="6700" dirty="0" smtClean="0"/>
              <a:t>כרטיס </a:t>
            </a:r>
            <a:r>
              <a:rPr lang="he-IL" sz="6700" b="1" dirty="0" smtClean="0">
                <a:solidFill>
                  <a:srgbClr val="FF0000"/>
                </a:solidFill>
              </a:rPr>
              <a:t>ל</a:t>
            </a:r>
            <a:r>
              <a:rPr lang="he-IL" sz="6700" dirty="0" smtClean="0"/>
              <a:t>אוטובוס, </a:t>
            </a:r>
            <a:r>
              <a:rPr lang="he-IL" sz="6700" b="1" dirty="0" smtClean="0">
                <a:solidFill>
                  <a:srgbClr val="FF0000"/>
                </a:solidFill>
              </a:rPr>
              <a:t>בשביל</a:t>
            </a:r>
            <a:r>
              <a:rPr lang="he-IL" sz="6700" b="1" dirty="0" smtClean="0"/>
              <a:t> </a:t>
            </a:r>
            <a:r>
              <a:rPr lang="he-IL" sz="6700" dirty="0" smtClean="0"/>
              <a:t>אוטובוס, </a:t>
            </a:r>
            <a:r>
              <a:rPr lang="he-IL" sz="6700" b="1" dirty="0" smtClean="0">
                <a:solidFill>
                  <a:srgbClr val="FF0000"/>
                </a:solidFill>
              </a:rPr>
              <a:t>של</a:t>
            </a:r>
            <a:r>
              <a:rPr lang="he-IL" sz="6700" dirty="0" smtClean="0">
                <a:solidFill>
                  <a:srgbClr val="FF0000"/>
                </a:solidFill>
              </a:rPr>
              <a:t> </a:t>
            </a:r>
            <a:r>
              <a:rPr lang="he-IL" sz="6700" dirty="0" smtClean="0"/>
              <a:t>אוטובוס</a:t>
            </a:r>
          </a:p>
          <a:p>
            <a:pPr algn="ctr">
              <a:buNone/>
            </a:pPr>
            <a:endParaRPr lang="he-IL" sz="4000" dirty="0" smtClean="0"/>
          </a:p>
          <a:p>
            <a:pPr algn="ctr">
              <a:buNone/>
            </a:pPr>
            <a:r>
              <a:rPr lang="he-IL" sz="8400" dirty="0" smtClean="0"/>
              <a:t>כרטיס + אוטובוס = כרטיס אוטובוס</a:t>
            </a:r>
            <a:endParaRPr lang="he-IL" sz="8400" dirty="0"/>
          </a:p>
        </p:txBody>
      </p:sp>
      <p:pic>
        <p:nvPicPr>
          <p:cNvPr id="5" name="תמונה 4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84784"/>
            <a:ext cx="51125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3960440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84784"/>
            <a:ext cx="475252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4653136"/>
            <a:ext cx="7128792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כרטיס </a:t>
            </a:r>
            <a:r>
              <a:rPr lang="he-IL" sz="3200" b="1" dirty="0" smtClean="0">
                <a:solidFill>
                  <a:srgbClr val="FF0000"/>
                </a:solidFill>
              </a:rPr>
              <a:t>ל / בשביל / של </a:t>
            </a:r>
            <a:r>
              <a:rPr lang="he-IL" sz="3200" dirty="0" smtClean="0"/>
              <a:t>קולנוע</a:t>
            </a:r>
          </a:p>
          <a:p>
            <a:pPr algn="ctr"/>
            <a:endParaRPr lang="he-IL" sz="1100" dirty="0" smtClean="0"/>
          </a:p>
          <a:p>
            <a:pPr algn="ctr"/>
            <a:r>
              <a:rPr lang="he-IL" sz="4000" dirty="0" smtClean="0"/>
              <a:t>כרטיס + קולנוע = כרטיס קולנוע</a:t>
            </a:r>
            <a:endParaRPr lang="he-IL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445624" cy="2808312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71600" y="4509120"/>
            <a:ext cx="7067128" cy="165618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he-IL" dirty="0" smtClean="0"/>
              <a:t>כרטיס </a:t>
            </a:r>
            <a:r>
              <a:rPr lang="he-IL" b="1" dirty="0" smtClean="0">
                <a:solidFill>
                  <a:srgbClr val="FF0000"/>
                </a:solidFill>
              </a:rPr>
              <a:t>ל / בשביל / של </a:t>
            </a:r>
            <a:r>
              <a:rPr lang="he-IL" dirty="0" err="1" smtClean="0"/>
              <a:t>תאטרון</a:t>
            </a:r>
            <a:endParaRPr lang="he-IL" dirty="0" smtClean="0"/>
          </a:p>
          <a:p>
            <a:pPr algn="ctr">
              <a:buNone/>
            </a:pPr>
            <a:r>
              <a:rPr lang="he-IL" sz="4300" dirty="0" smtClean="0"/>
              <a:t>כרטיס + </a:t>
            </a:r>
            <a:r>
              <a:rPr lang="he-IL" sz="4300" dirty="0" err="1" smtClean="0"/>
              <a:t>תאטרון</a:t>
            </a:r>
            <a:r>
              <a:rPr lang="he-IL" sz="4300" dirty="0" smtClean="0"/>
              <a:t> = כרטיס </a:t>
            </a:r>
            <a:r>
              <a:rPr lang="he-IL" sz="4300" dirty="0" err="1" smtClean="0"/>
              <a:t>תאטרון</a:t>
            </a:r>
            <a:endParaRPr lang="he-IL" sz="4300" dirty="0"/>
          </a:p>
        </p:txBody>
      </p:sp>
      <p:pic>
        <p:nvPicPr>
          <p:cNvPr id="4" name="תמונה 3" descr="Rela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24744"/>
            <a:ext cx="3384376" cy="226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149079"/>
            <a:ext cx="8229600" cy="20162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dirty="0" smtClean="0"/>
              <a:t>שעון </a:t>
            </a:r>
            <a:r>
              <a:rPr lang="he-IL" b="1" dirty="0" smtClean="0">
                <a:solidFill>
                  <a:srgbClr val="FF0000"/>
                </a:solidFill>
              </a:rPr>
              <a:t>מ</a:t>
            </a:r>
            <a:r>
              <a:rPr lang="he-IL" dirty="0" smtClean="0"/>
              <a:t>זהב </a:t>
            </a:r>
          </a:p>
          <a:p>
            <a:pPr algn="ctr">
              <a:buNone/>
            </a:pPr>
            <a:r>
              <a:rPr lang="he-IL" sz="4000" dirty="0" smtClean="0"/>
              <a:t>שעון + זהב = שעון זהב </a:t>
            </a:r>
            <a:endParaRPr lang="he-IL" sz="4000" dirty="0"/>
          </a:p>
        </p:txBody>
      </p:sp>
      <p:pic>
        <p:nvPicPr>
          <p:cNvPr id="4" name="תמונה 3" descr="Image result for ‫שעון זהב‬‎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60648"/>
            <a:ext cx="302433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365104"/>
            <a:ext cx="8229600" cy="1656184"/>
          </a:xfrm>
        </p:spPr>
        <p:txBody>
          <a:bodyPr/>
          <a:lstStyle/>
          <a:p>
            <a:pPr algn="ctr">
              <a:buNone/>
            </a:pPr>
            <a:r>
              <a:rPr lang="he-IL" dirty="0" smtClean="0"/>
              <a:t>כוס </a:t>
            </a:r>
            <a:r>
              <a:rPr lang="he-IL" b="1" dirty="0" smtClean="0">
                <a:solidFill>
                  <a:srgbClr val="FF0000"/>
                </a:solidFill>
              </a:rPr>
              <a:t>עם</a:t>
            </a:r>
            <a:r>
              <a:rPr lang="he-IL" dirty="0" smtClean="0"/>
              <a:t> יין </a:t>
            </a:r>
          </a:p>
          <a:p>
            <a:pPr algn="ctr">
              <a:buNone/>
            </a:pPr>
            <a:r>
              <a:rPr lang="he-IL" sz="4000" dirty="0" smtClean="0"/>
              <a:t>כוס + יין = כוס יין</a:t>
            </a:r>
            <a:endParaRPr lang="he-IL" sz="4000" dirty="0"/>
          </a:p>
        </p:txBody>
      </p:sp>
      <p:pic>
        <p:nvPicPr>
          <p:cNvPr id="4" name="תמונה 3" descr="http://cafe.themarker.com/media/t/164/076/8/file_0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32656"/>
            <a:ext cx="288302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65618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e-IL" dirty="0" smtClean="0"/>
              <a:t>בקבוק </a:t>
            </a:r>
            <a:r>
              <a:rPr lang="he-IL" b="1" dirty="0" smtClean="0">
                <a:solidFill>
                  <a:srgbClr val="FF0000"/>
                </a:solidFill>
              </a:rPr>
              <a:t>עם</a:t>
            </a:r>
            <a:r>
              <a:rPr lang="he-IL" dirty="0" smtClean="0"/>
              <a:t> שמן </a:t>
            </a:r>
          </a:p>
          <a:p>
            <a:pPr algn="ctr"/>
            <a:endParaRPr lang="he-IL" dirty="0" smtClean="0"/>
          </a:p>
          <a:p>
            <a:pPr algn="ctr">
              <a:buNone/>
            </a:pPr>
            <a:r>
              <a:rPr lang="he-IL" sz="4000" dirty="0" smtClean="0"/>
              <a:t>בקבוק + שמן = בקבוק שמן</a:t>
            </a:r>
            <a:endParaRPr lang="he-IL" sz="4000" dirty="0"/>
          </a:p>
        </p:txBody>
      </p:sp>
      <p:pic>
        <p:nvPicPr>
          <p:cNvPr id="4" name="תמונה 3" descr="http://www.mistral.co.il/801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4664"/>
            <a:ext cx="32403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180</Words>
  <Application>Microsoft Office PowerPoint</Application>
  <PresentationFormat>‫הצגה על המסך (4:3)</PresentationFormat>
  <Paragraphs>66</Paragraphs>
  <Slides>28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29" baseType="lpstr">
      <vt:lpstr>ערכת נושא Office</vt:lpstr>
      <vt:lpstr>סמיכות  שם עצם + שם עצם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ָה         ַת</vt:lpstr>
      <vt:lpstr>שקופית 11</vt:lpstr>
      <vt:lpstr>שקופית 12</vt:lpstr>
      <vt:lpstr>שקופית 13</vt:lpstr>
      <vt:lpstr>שקופית 14</vt:lpstr>
      <vt:lpstr>רבים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ִים         ֵי ַיִים         ֵי </vt:lpstr>
      <vt:lpstr>שקופית 23</vt:lpstr>
      <vt:lpstr>שקופית 24</vt:lpstr>
      <vt:lpstr>שקופית 25</vt:lpstr>
      <vt:lpstr>שקופית 26</vt:lpstr>
      <vt:lpstr>שקופית 27</vt:lpstr>
      <vt:lpstr>https://www.youtube.com/watch?v=O6wj8Cv5i3A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סמיכות  שם עצם + שם עצם</dc:title>
  <dc:creator>Owner</dc:creator>
  <cp:lastModifiedBy>Owner</cp:lastModifiedBy>
  <cp:revision>39</cp:revision>
  <dcterms:created xsi:type="dcterms:W3CDTF">2016-01-09T12:38:17Z</dcterms:created>
  <dcterms:modified xsi:type="dcterms:W3CDTF">2016-03-29T18:00:13Z</dcterms:modified>
</cp:coreProperties>
</file>