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3" r:id="rId9"/>
    <p:sldId id="262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99FF"/>
    <a:srgbClr val="FF3300"/>
    <a:srgbClr val="6666FF"/>
    <a:srgbClr val="FF9900"/>
    <a:srgbClr val="669900"/>
    <a:srgbClr val="33CC33"/>
    <a:srgbClr val="CC3399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70" autoAdjust="0"/>
    <p:restoredTop sz="94660"/>
  </p:normalViewPr>
  <p:slideViewPr>
    <p:cSldViewPr>
      <p:cViewPr varScale="1">
        <p:scale>
          <a:sx n="67" d="100"/>
          <a:sy n="67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7A328-3DB3-4D72-A1BC-A3DFE3FF078A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C33E-6D0D-4E80-B6A3-15969A8F4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7A328-3DB3-4D72-A1BC-A3DFE3FF078A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C33E-6D0D-4E80-B6A3-15969A8F4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7A328-3DB3-4D72-A1BC-A3DFE3FF078A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C33E-6D0D-4E80-B6A3-15969A8F4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7A328-3DB3-4D72-A1BC-A3DFE3FF078A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C33E-6D0D-4E80-B6A3-15969A8F4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7A328-3DB3-4D72-A1BC-A3DFE3FF078A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C33E-6D0D-4E80-B6A3-15969A8F4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7A328-3DB3-4D72-A1BC-A3DFE3FF078A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C33E-6D0D-4E80-B6A3-15969A8F4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7A328-3DB3-4D72-A1BC-A3DFE3FF078A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C33E-6D0D-4E80-B6A3-15969A8F4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7A328-3DB3-4D72-A1BC-A3DFE3FF078A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C33E-6D0D-4E80-B6A3-15969A8F4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7A328-3DB3-4D72-A1BC-A3DFE3FF078A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C33E-6D0D-4E80-B6A3-15969A8F4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7A328-3DB3-4D72-A1BC-A3DFE3FF078A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C33E-6D0D-4E80-B6A3-15969A8F4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7A328-3DB3-4D72-A1BC-A3DFE3FF078A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C33E-6D0D-4E80-B6A3-15969A8F4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7A328-3DB3-4D72-A1BC-A3DFE3FF078A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0C33E-6D0D-4E80-B6A3-15969A8F4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 spokes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s://www.youtube.com/watch?v=XzB7o0p_qoQ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SMADAR\Downloads\-_&amp;quot__&amp;quot_-.mp3" TargetMode="External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SMADAR\Downloads\&#1491;&#1508;&#1504;&#1492;_&#1488;&#1512;&#1502;&#1493;&#1504;&#1497;_-_&#1505;&#1500;&#1497;&#1504;&#1493;_&#1506;&#1500;_&#1499;&#1514;&#1508;&#1497;&#1504;&#1493;%20(1).mp3" TargetMode="External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pZeooaEAH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s1.mm.bing.net/th?&amp;id=HN.608017784163337789&amp;w=300&amp;h=300&amp;c=0&amp;pid=1.9&amp;rs=0&amp;p=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685800"/>
            <a:ext cx="3111881" cy="40767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14400" y="5181600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3600" b="1" dirty="0" smtClean="0">
                <a:latin typeface="David" pitchFamily="34" charset="-79"/>
                <a:cs typeface="+mj-cs"/>
              </a:rPr>
              <a:t>וחג שבועות תעשה לך ביכורי קציר חיטים.</a:t>
            </a:r>
          </a:p>
          <a:p>
            <a:pPr algn="ctr" rtl="1"/>
            <a:r>
              <a:rPr lang="he-IL" sz="2000" dirty="0" smtClean="0">
                <a:latin typeface="David" pitchFamily="34" charset="-79"/>
                <a:cs typeface="+mj-cs"/>
              </a:rPr>
              <a:t>                                                                                   (שמות ל"ד</a:t>
            </a:r>
            <a:r>
              <a:rPr lang="he-IL" sz="2000" dirty="0" smtClean="0">
                <a:latin typeface="David" pitchFamily="34" charset="-79"/>
                <a:cs typeface="+mj-cs"/>
              </a:rPr>
              <a:t>)</a:t>
            </a:r>
            <a:endParaRPr lang="en-US" sz="2000" dirty="0" smtClean="0">
              <a:latin typeface="David" pitchFamily="34" charset="-79"/>
              <a:cs typeface="+mj-cs"/>
            </a:endParaRPr>
          </a:p>
          <a:p>
            <a:pPr algn="ctr" rtl="1"/>
            <a:r>
              <a:rPr lang="he-IL" sz="2000" b="1" dirty="0" smtClean="0">
                <a:latin typeface="David" pitchFamily="34" charset="-79"/>
                <a:cs typeface="+mj-cs"/>
              </a:rPr>
              <a:t>ערכה: סמדר</a:t>
            </a:r>
          </a:p>
          <a:p>
            <a:pPr algn="ctr" rtl="1"/>
            <a:r>
              <a:rPr lang="he-IL" sz="2000" b="1" dirty="0" smtClean="0">
                <a:latin typeface="David" pitchFamily="34" charset="-79"/>
                <a:cs typeface="+mj-cs"/>
              </a:rPr>
              <a:t>אולפן שושנה –</a:t>
            </a:r>
            <a:r>
              <a:rPr lang="he-IL" sz="2000" b="1" dirty="0" err="1" smtClean="0">
                <a:latin typeface="David" pitchFamily="34" charset="-79"/>
                <a:cs typeface="+mj-cs"/>
              </a:rPr>
              <a:t>קרית</a:t>
            </a:r>
            <a:r>
              <a:rPr lang="he-IL" sz="2000" b="1" dirty="0" smtClean="0">
                <a:latin typeface="David" pitchFamily="34" charset="-79"/>
                <a:cs typeface="+mj-cs"/>
              </a:rPr>
              <a:t> גת</a:t>
            </a:r>
            <a:endParaRPr lang="en-US" sz="2000" b="1" dirty="0">
              <a:latin typeface="David" pitchFamily="34" charset="-79"/>
              <a:cs typeface="+mj-cs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219200" y="5029200"/>
            <a:ext cx="6705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https://www.youtube.com/watch?v=XzB7o0p_qoQ</a:t>
            </a:r>
            <a:endParaRPr lang="he-IL" dirty="0" smtClean="0"/>
          </a:p>
          <a:p>
            <a:pPr algn="ctr"/>
            <a:endParaRPr lang="he-IL" dirty="0" smtClean="0"/>
          </a:p>
          <a:p>
            <a:pPr algn="ctr"/>
            <a:endParaRPr lang="he-IL" dirty="0" smtClean="0"/>
          </a:p>
          <a:p>
            <a:pPr algn="ctr"/>
            <a:endParaRPr lang="he-IL" dirty="0" smtClean="0"/>
          </a:p>
          <a:p>
            <a:pPr algn="ctr"/>
            <a:endParaRPr lang="he-IL" dirty="0" smtClean="0"/>
          </a:p>
          <a:p>
            <a:pPr algn="ctr"/>
            <a:endParaRPr lang="en-US" dirty="0"/>
          </a:p>
        </p:txBody>
      </p:sp>
      <p:pic>
        <p:nvPicPr>
          <p:cNvPr id="22532" name="Picture 4" descr="http://www.joyofkosher.com/wp-content/uploads/2012/05/shavuo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685800"/>
            <a:ext cx="5905500" cy="398145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295400" y="1371600"/>
            <a:ext cx="6553200" cy="153888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he-IL" sz="5400" b="1" dirty="0" smtClean="0">
                <a:solidFill>
                  <a:srgbClr val="0000FF"/>
                </a:solidFill>
                <a:cs typeface="+mj-cs"/>
              </a:rPr>
              <a:t>ארץ זבת חלב </a:t>
            </a:r>
            <a:r>
              <a:rPr lang="he-IL" sz="5400" b="1" dirty="0" err="1" smtClean="0">
                <a:solidFill>
                  <a:srgbClr val="0000FF"/>
                </a:solidFill>
                <a:cs typeface="+mj-cs"/>
              </a:rPr>
              <a:t>חלב</a:t>
            </a:r>
            <a:r>
              <a:rPr lang="he-IL" sz="5400" b="1" dirty="0" smtClean="0">
                <a:solidFill>
                  <a:srgbClr val="0000FF"/>
                </a:solidFill>
                <a:cs typeface="+mj-cs"/>
              </a:rPr>
              <a:t> ודבש.</a:t>
            </a:r>
          </a:p>
          <a:p>
            <a:pPr algn="r" rtl="1"/>
            <a:endParaRPr lang="he-IL" sz="4000" b="1" dirty="0" smtClean="0">
              <a:cs typeface="+mj-cs"/>
            </a:endParaRPr>
          </a:p>
        </p:txBody>
      </p:sp>
      <p:pic>
        <p:nvPicPr>
          <p:cNvPr id="1030" name="Picture 6" descr="http://www.kan-naim.co.il/ArtPic/MilkandHoney_t208k-n_27-05-09_01.jpg"/>
          <p:cNvPicPr>
            <a:picLocks noChangeAspect="1" noChangeArrowheads="1"/>
          </p:cNvPicPr>
          <p:nvPr/>
        </p:nvPicPr>
        <p:blipFill>
          <a:blip r:embed="rId3" cstate="print"/>
          <a:srcRect t="7522"/>
          <a:stretch>
            <a:fillRect/>
          </a:stretch>
        </p:blipFill>
        <p:spPr bwMode="auto">
          <a:xfrm>
            <a:off x="990600" y="3733800"/>
            <a:ext cx="2667000" cy="2324102"/>
          </a:xfrm>
          <a:prstGeom prst="rect">
            <a:avLst/>
          </a:prstGeom>
          <a:noFill/>
        </p:spPr>
      </p:pic>
      <p:pic>
        <p:nvPicPr>
          <p:cNvPr id="11" name="-_&amp;quot__&amp;quot_-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800600" y="4419600"/>
            <a:ext cx="609600" cy="609600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1143000" y="381000"/>
            <a:ext cx="7391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he-IL" sz="4000" b="1" dirty="0" smtClean="0">
                <a:solidFill>
                  <a:srgbClr val="0000FF"/>
                </a:solidFill>
                <a:cs typeface="+mj-cs"/>
              </a:rPr>
              <a:t>סלינו על כתפינו,</a:t>
            </a:r>
            <a:r>
              <a:rPr lang="he-IL" dirty="0" smtClean="0">
                <a:solidFill>
                  <a:srgbClr val="0000FF"/>
                </a:solidFill>
              </a:rPr>
              <a:t> </a:t>
            </a:r>
            <a:endParaRPr lang="en-US" dirty="0"/>
          </a:p>
        </p:txBody>
      </p:sp>
      <p:sp>
        <p:nvSpPr>
          <p:cNvPr id="7" name="מלבן 6"/>
          <p:cNvSpPr/>
          <p:nvPr/>
        </p:nvSpPr>
        <p:spPr>
          <a:xfrm>
            <a:off x="838200" y="1676400"/>
            <a:ext cx="8001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he-IL" sz="4000" dirty="0" smtClean="0">
                <a:solidFill>
                  <a:srgbClr val="0000FF"/>
                </a:solidFill>
                <a:cs typeface="+mj-cs"/>
              </a:rPr>
              <a:t>מקצות הארץ באנו,</a:t>
            </a:r>
            <a:endParaRPr lang="en-US" sz="4000" dirty="0">
              <a:cs typeface="+mj-cs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1295400" y="228600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he-IL" sz="4000" dirty="0" smtClean="0">
                <a:solidFill>
                  <a:srgbClr val="0000FF"/>
                </a:solidFill>
                <a:cs typeface="+mj-cs"/>
              </a:rPr>
              <a:t>הבאנו ביכורים.</a:t>
            </a:r>
            <a:r>
              <a:rPr lang="he-IL" dirty="0" smtClean="0">
                <a:solidFill>
                  <a:srgbClr val="0000FF"/>
                </a:solidFill>
              </a:rPr>
              <a:t> </a:t>
            </a:r>
            <a:endParaRPr lang="en-US" dirty="0"/>
          </a:p>
        </p:txBody>
      </p:sp>
      <p:sp>
        <p:nvSpPr>
          <p:cNvPr id="9" name="מלבן 8"/>
          <p:cNvSpPr/>
          <p:nvPr/>
        </p:nvSpPr>
        <p:spPr>
          <a:xfrm>
            <a:off x="1828800" y="2971800"/>
            <a:ext cx="6248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4000" smtClean="0">
                <a:solidFill>
                  <a:srgbClr val="0000FF"/>
                </a:solidFill>
                <a:cs typeface="+mj-cs"/>
              </a:rPr>
              <a:t>מיהודה והשומרון</a:t>
            </a:r>
            <a:endParaRPr lang="en-US" sz="4000" dirty="0">
              <a:cs typeface="+mj-cs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1600200" y="3657600"/>
            <a:ext cx="6705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he-IL" sz="4000" dirty="0" smtClean="0">
                <a:solidFill>
                  <a:srgbClr val="0000FF"/>
                </a:solidFill>
                <a:cs typeface="+mj-cs"/>
              </a:rPr>
              <a:t>מן העמק והגליל</a:t>
            </a:r>
            <a:r>
              <a:rPr lang="he-IL" sz="4000" dirty="0" smtClean="0">
                <a:solidFill>
                  <a:srgbClr val="0000FF"/>
                </a:solidFill>
              </a:rPr>
              <a:t> </a:t>
            </a:r>
            <a:endParaRPr lang="en-US" sz="4000" dirty="0"/>
          </a:p>
        </p:txBody>
      </p:sp>
      <p:sp>
        <p:nvSpPr>
          <p:cNvPr id="11" name="מלבן 10"/>
          <p:cNvSpPr/>
          <p:nvPr/>
        </p:nvSpPr>
        <p:spPr>
          <a:xfrm>
            <a:off x="1524000" y="4343400"/>
            <a:ext cx="70865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he-IL" sz="4000" dirty="0" smtClean="0">
                <a:solidFill>
                  <a:srgbClr val="0000FF"/>
                </a:solidFill>
                <a:cs typeface="+mj-cs"/>
              </a:rPr>
              <a:t>פנו דרך לנו, </a:t>
            </a:r>
            <a:endParaRPr lang="en-US" sz="4000" dirty="0">
              <a:cs typeface="+mj-cs"/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2438400" y="4953000"/>
            <a:ext cx="533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he-IL" sz="4000" dirty="0" smtClean="0">
                <a:solidFill>
                  <a:srgbClr val="0000FF"/>
                </a:solidFill>
                <a:cs typeface="+mj-cs"/>
              </a:rPr>
              <a:t>ביכורים איתנו,</a:t>
            </a:r>
            <a:r>
              <a:rPr lang="he-IL" dirty="0" smtClean="0">
                <a:solidFill>
                  <a:srgbClr val="0000FF"/>
                </a:solidFill>
              </a:rPr>
              <a:t> </a:t>
            </a:r>
            <a:endParaRPr lang="en-US" dirty="0"/>
          </a:p>
        </p:txBody>
      </p:sp>
      <p:sp>
        <p:nvSpPr>
          <p:cNvPr id="13" name="מלבן 12"/>
          <p:cNvSpPr/>
          <p:nvPr/>
        </p:nvSpPr>
        <p:spPr>
          <a:xfrm>
            <a:off x="990600" y="5703332"/>
            <a:ext cx="7772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he-IL" sz="4000" dirty="0" smtClean="0">
                <a:solidFill>
                  <a:srgbClr val="0000FF"/>
                </a:solidFill>
                <a:cs typeface="+mj-cs"/>
              </a:rPr>
              <a:t>הך בתוף חלל בחליל!</a:t>
            </a:r>
            <a:r>
              <a:rPr lang="he-IL" dirty="0" smtClean="0"/>
              <a:t> </a:t>
            </a:r>
            <a:endParaRPr lang="en-US" dirty="0"/>
          </a:p>
        </p:txBody>
      </p:sp>
      <p:pic>
        <p:nvPicPr>
          <p:cNvPr id="24578" name="Picture 2" descr="http://3.bp.blogspot.com/-H5VkPv4XAbY/SFF9zrN96ZI/AAAAAAAAIjE/yPEuHGALfS0/s1600/DSCF3588.JPG"/>
          <p:cNvPicPr>
            <a:picLocks noChangeAspect="1" noChangeArrowheads="1"/>
          </p:cNvPicPr>
          <p:nvPr/>
        </p:nvPicPr>
        <p:blipFill>
          <a:blip r:embed="rId3" cstate="print"/>
          <a:srcRect l="16071"/>
          <a:stretch>
            <a:fillRect/>
          </a:stretch>
        </p:blipFill>
        <p:spPr bwMode="auto">
          <a:xfrm>
            <a:off x="304800" y="914400"/>
            <a:ext cx="2387600" cy="2133600"/>
          </a:xfrm>
          <a:prstGeom prst="rect">
            <a:avLst/>
          </a:prstGeom>
          <a:noFill/>
        </p:spPr>
      </p:pic>
      <p:pic>
        <p:nvPicPr>
          <p:cNvPr id="15" name="דפנה_ארמוני_-_סלינו_על_כתפינו (1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371600" y="4800600"/>
            <a:ext cx="762000" cy="7620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590800" y="99060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4000" dirty="0" smtClean="0">
                <a:solidFill>
                  <a:srgbClr val="0000FF"/>
                </a:solidFill>
                <a:cs typeface="+mj-cs"/>
              </a:rPr>
              <a:t>ראשינו עטורים</a:t>
            </a:r>
            <a:endParaRPr lang="en-US" sz="4000" dirty="0">
              <a:solidFill>
                <a:srgbClr val="0000FF"/>
              </a:solidFill>
              <a:cs typeface="+mj-cs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686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 rot="10800000" flipV="1">
            <a:off x="304800" y="187693"/>
            <a:ext cx="8458200" cy="3200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5400" b="1" i="0" u="none" strike="noStrike" cap="none" normalizeH="0" baseline="0" dirty="0" smtClean="0">
                <a:ln>
                  <a:noFill/>
                </a:ln>
                <a:solidFill>
                  <a:srgbClr val="33CC33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שמות החג</a:t>
            </a:r>
            <a:endParaRPr kumimoji="0" lang="en-US" sz="5400" b="1" i="0" u="none" strike="noStrike" cap="none" normalizeH="0" baseline="0" dirty="0" smtClean="0">
              <a:ln>
                <a:noFill/>
              </a:ln>
              <a:solidFill>
                <a:srgbClr val="33CC33"/>
              </a:solidFill>
              <a:effectLst/>
              <a:latin typeface="Arial" pitchFamily="34" charset="0"/>
              <a:cs typeface="+mj-cs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4000" b="1" i="0" u="none" strike="noStrike" cap="none" normalizeH="0" baseline="0" dirty="0" smtClean="0">
                <a:ln>
                  <a:noFill/>
                </a:ln>
                <a:solidFill>
                  <a:srgbClr val="33CC33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*חג השבועות</a:t>
            </a:r>
            <a:endParaRPr kumimoji="0" lang="he-IL" sz="3600" b="1" i="0" u="none" strike="noStrike" cap="none" normalizeH="0" baseline="0" dirty="0" smtClean="0">
              <a:ln>
                <a:noFill/>
              </a:ln>
              <a:solidFill>
                <a:srgbClr val="33CC33"/>
              </a:solidFill>
              <a:effectLst/>
              <a:latin typeface="Calibri" pitchFamily="34" charset="0"/>
              <a:ea typeface="Calibri" pitchFamily="34" charset="0"/>
              <a:cs typeface="+mj-cs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3600" b="0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סופרים שבעה שבועות (49) יום מחג הפסח עד חג השבועות. חג שבועות הוא אחד משלושת הרגלים</a:t>
            </a:r>
            <a:r>
              <a:rPr kumimoji="0" lang="he-IL" sz="3600" b="0" i="0" u="none" strike="noStrike" cap="none" normalizeH="0" dirty="0" smtClean="0">
                <a:ln>
                  <a:noFill/>
                </a:ln>
                <a:solidFill>
                  <a:srgbClr val="FF3300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 – פסח, שבועות וסוכות.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FF3300"/>
              </a:solidFill>
              <a:effectLst/>
              <a:latin typeface="Arial" pitchFamily="34" charset="0"/>
              <a:cs typeface="+mj-cs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838200" y="4114800"/>
            <a:ext cx="78486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4000" b="1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+mj-cs"/>
              </a:rPr>
              <a:t>*יום החמישים</a:t>
            </a: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3600" dirty="0">
                <a:solidFill>
                  <a:srgbClr val="FF3300"/>
                </a:solidFill>
                <a:latin typeface="Calibri" pitchFamily="34" charset="0"/>
                <a:ea typeface="Calibri" pitchFamily="34" charset="0"/>
                <a:cs typeface="+mj-cs"/>
              </a:rPr>
              <a:t>חוגגים את החג ביום החמישים של </a:t>
            </a:r>
            <a:r>
              <a:rPr lang="he-IL" sz="3600" dirty="0" smtClean="0">
                <a:solidFill>
                  <a:srgbClr val="FF3300"/>
                </a:solidFill>
                <a:latin typeface="Calibri" pitchFamily="34" charset="0"/>
                <a:ea typeface="Calibri" pitchFamily="34" charset="0"/>
                <a:cs typeface="+mj-cs"/>
              </a:rPr>
              <a:t>הספירה</a:t>
            </a:r>
            <a:r>
              <a:rPr lang="he-IL" sz="3600" dirty="0" smtClean="0">
                <a:solidFill>
                  <a:srgbClr val="FF3300"/>
                </a:solidFill>
                <a:latin typeface="Calibri" pitchFamily="34" charset="0"/>
                <a:ea typeface="Calibri" pitchFamily="34" charset="0"/>
              </a:rPr>
              <a:t>.</a:t>
            </a:r>
            <a:endParaRPr lang="en-US" sz="3600" dirty="0">
              <a:solidFill>
                <a:srgbClr val="FF3300"/>
              </a:solidFill>
              <a:latin typeface="Arial" pitchFamily="34" charset="0"/>
            </a:endParaRPr>
          </a:p>
        </p:txBody>
      </p:sp>
      <p:pic>
        <p:nvPicPr>
          <p:cNvPr id="8" name="Picture 3" descr="http://www.2all.co.il/web/Sites6/citac5/238277_(41)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048000"/>
            <a:ext cx="2271078" cy="152400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1095905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4000" b="1" i="0" u="none" strike="noStrike" cap="none" normalizeH="0" baseline="0" dirty="0" smtClean="0">
                <a:ln>
                  <a:noFill/>
                </a:ln>
                <a:solidFill>
                  <a:srgbClr val="33CC33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 *חג הביכורים 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3600" b="0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   ביום זה נהגו להביא לבית המקדש את הביכורים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sz="3600" dirty="0">
                <a:solidFill>
                  <a:srgbClr val="FF3300"/>
                </a:solidFill>
                <a:latin typeface="Calibri" pitchFamily="34" charset="0"/>
                <a:cs typeface="+mj-cs"/>
              </a:rPr>
              <a:t> </a:t>
            </a:r>
            <a:r>
              <a:rPr lang="he-IL" sz="3600" dirty="0" smtClean="0">
                <a:solidFill>
                  <a:srgbClr val="FF3300"/>
                </a:solidFill>
                <a:latin typeface="Calibri" pitchFamily="34" charset="0"/>
                <a:cs typeface="+mj-cs"/>
              </a:rPr>
              <a:t>  את התוצרת החקלאית הראשונה של השנה.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FF3300"/>
              </a:solidFill>
              <a:effectLst/>
              <a:latin typeface="Arial" pitchFamily="34" charset="0"/>
              <a:cs typeface="+mj-cs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304800" y="3276600"/>
            <a:ext cx="86106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4000" b="1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+mj-cs"/>
              </a:rPr>
              <a:t>*עצרת </a:t>
            </a: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3600" dirty="0">
                <a:solidFill>
                  <a:srgbClr val="FF3300"/>
                </a:solidFill>
                <a:latin typeface="Calibri" pitchFamily="34" charset="0"/>
                <a:ea typeface="Calibri" pitchFamily="34" charset="0"/>
                <a:cs typeface="+mj-cs"/>
              </a:rPr>
              <a:t>שם החג במשנה ובתלמוד עצרת היא היום האחרון של החג (היום השביעי של פסח) והשמיני של סוכות ושבועות הוא כמו היום האחרון של פסח החג שמשלים את הפסח אחרי ספירת העומר.                          </a:t>
            </a:r>
            <a:endParaRPr lang="he-IL" sz="3600" dirty="0">
              <a:solidFill>
                <a:srgbClr val="FF3300"/>
              </a:solidFill>
              <a:latin typeface="Arial" pitchFamily="34" charset="0"/>
              <a:cs typeface="+mj-cs"/>
            </a:endParaRPr>
          </a:p>
        </p:txBody>
      </p:sp>
      <p:pic>
        <p:nvPicPr>
          <p:cNvPr id="9" name="Picture 7" descr="http://demo.ort.org.il/clickit2/pictures/txt/936379987/89566780924797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28600"/>
            <a:ext cx="1996876" cy="1428751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3116943"/>
            <a:ext cx="8915400" cy="19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              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4000" b="1" i="0" u="none" strike="noStrike" cap="none" normalizeH="0" baseline="0" dirty="0" smtClean="0">
                <a:ln>
                  <a:noFill/>
                </a:ln>
                <a:solidFill>
                  <a:srgbClr val="33CC33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*חג מתן תורה 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  </a:t>
            </a:r>
            <a:r>
              <a:rPr kumimoji="0" lang="he-IL" sz="3600" b="0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התורה ניתנה לעם ישראל במעמד הר סיני, 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sz="3600" dirty="0">
                <a:solidFill>
                  <a:srgbClr val="FF3300"/>
                </a:solidFill>
                <a:latin typeface="Calibri" pitchFamily="34" charset="0"/>
                <a:ea typeface="Calibri" pitchFamily="34" charset="0"/>
                <a:cs typeface="+mj-cs"/>
              </a:rPr>
              <a:t> </a:t>
            </a:r>
            <a:r>
              <a:rPr lang="he-IL" sz="3600" dirty="0" smtClean="0">
                <a:solidFill>
                  <a:srgbClr val="FF3300"/>
                </a:solidFill>
                <a:latin typeface="Calibri" pitchFamily="34" charset="0"/>
                <a:ea typeface="Calibri" pitchFamily="34" charset="0"/>
                <a:cs typeface="+mj-cs"/>
              </a:rPr>
              <a:t> בדיוק</a:t>
            </a:r>
            <a:r>
              <a:rPr kumimoji="0" lang="he-IL" sz="3600" b="0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 בתקופה שבה חל חג השבועות. </a:t>
            </a:r>
            <a:endParaRPr kumimoji="0" lang="he-IL" sz="3600" b="0" i="0" u="none" strike="noStrike" cap="none" normalizeH="0" baseline="0" dirty="0" smtClean="0">
              <a:ln>
                <a:noFill/>
              </a:ln>
              <a:solidFill>
                <a:srgbClr val="FF3300"/>
              </a:solidFill>
              <a:effectLst/>
              <a:latin typeface="Arial" pitchFamily="34" charset="0"/>
              <a:cs typeface="+mj-cs"/>
            </a:endParaRPr>
          </a:p>
        </p:txBody>
      </p:sp>
      <p:pic>
        <p:nvPicPr>
          <p:cNvPr id="16393" name="Picture 9" descr="http://ts3.mm.bing.net/th?id=HN.608000213450294538&amp;pid=1.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343400"/>
            <a:ext cx="2057400" cy="2057400"/>
          </a:xfrm>
          <a:prstGeom prst="rect">
            <a:avLst/>
          </a:prstGeom>
          <a:noFill/>
        </p:spPr>
      </p:pic>
      <p:sp>
        <p:nvSpPr>
          <p:cNvPr id="9" name="מלבן 8"/>
          <p:cNvSpPr/>
          <p:nvPr/>
        </p:nvSpPr>
        <p:spPr>
          <a:xfrm>
            <a:off x="762000" y="685801"/>
            <a:ext cx="7924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4000" b="1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+mj-cs"/>
              </a:rPr>
              <a:t>*חג הקציר </a:t>
            </a: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3600" dirty="0">
                <a:solidFill>
                  <a:srgbClr val="FF3300"/>
                </a:solidFill>
                <a:latin typeface="Calibri" pitchFamily="34" charset="0"/>
                <a:ea typeface="Calibri" pitchFamily="34" charset="0"/>
                <a:cs typeface="+mj-cs"/>
              </a:rPr>
              <a:t> החג חל בתקופת הקציר,  ובימי קדם עיקר המשמעות </a:t>
            </a:r>
            <a:r>
              <a:rPr lang="he-IL" sz="3600" dirty="0" smtClean="0">
                <a:solidFill>
                  <a:srgbClr val="FF3300"/>
                </a:solidFill>
                <a:latin typeface="Calibri" pitchFamily="34" charset="0"/>
                <a:ea typeface="Calibri" pitchFamily="34" charset="0"/>
                <a:cs typeface="+mj-cs"/>
              </a:rPr>
              <a:t>שלו </a:t>
            </a:r>
            <a:r>
              <a:rPr lang="he-IL" sz="3600" dirty="0" err="1">
                <a:solidFill>
                  <a:srgbClr val="FF3300"/>
                </a:solidFill>
                <a:latin typeface="Calibri" pitchFamily="34" charset="0"/>
                <a:ea typeface="Calibri" pitchFamily="34" charset="0"/>
                <a:cs typeface="+mj-cs"/>
              </a:rPr>
              <a:t>היתה</a:t>
            </a:r>
            <a:r>
              <a:rPr lang="he-IL" sz="3600" dirty="0">
                <a:solidFill>
                  <a:srgbClr val="FF3300"/>
                </a:solidFill>
                <a:latin typeface="Calibri" pitchFamily="34" charset="0"/>
                <a:ea typeface="Calibri" pitchFamily="34" charset="0"/>
                <a:cs typeface="+mj-cs"/>
              </a:rPr>
              <a:t> חקלאית.</a:t>
            </a:r>
            <a:endParaRPr lang="en-US" sz="3600" dirty="0">
              <a:solidFill>
                <a:srgbClr val="FF3300"/>
              </a:solidFill>
              <a:latin typeface="Arial" pitchFamily="34" charset="0"/>
              <a:cs typeface="+mj-cs"/>
            </a:endParaRPr>
          </a:p>
        </p:txBody>
      </p:sp>
      <p:pic>
        <p:nvPicPr>
          <p:cNvPr id="10" name="Picture 5" descr="http://demo.ort.org.il/clickit2/pictures/txt/936379987/826756066083908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762000"/>
            <a:ext cx="1676400" cy="2327706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304800"/>
            <a:ext cx="624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4000" b="1" dirty="0" smtClean="0">
                <a:solidFill>
                  <a:srgbClr val="FF3300"/>
                </a:solidFill>
                <a:latin typeface="David" pitchFamily="34" charset="-79"/>
                <a:cs typeface="+mj-cs"/>
              </a:rPr>
              <a:t>מנהגי חג השבועות</a:t>
            </a:r>
            <a:endParaRPr lang="en-US" sz="4000" b="1" dirty="0">
              <a:solidFill>
                <a:srgbClr val="FF3300"/>
              </a:solidFill>
              <a:latin typeface="David" pitchFamily="34" charset="-79"/>
              <a:cs typeface="+mj-cs"/>
            </a:endParaRPr>
          </a:p>
        </p:txBody>
      </p:sp>
      <p:pic>
        <p:nvPicPr>
          <p:cNvPr id="4098" name="Picture 2" descr="http://st1.foodsd.co.il/Images/Articles/Pictures/Shavuot-Dairy-Products-360X2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0"/>
            <a:ext cx="3429000" cy="2683566"/>
          </a:xfrm>
          <a:prstGeom prst="rect">
            <a:avLst/>
          </a:prstGeom>
          <a:noFill/>
        </p:spPr>
      </p:pic>
      <p:pic>
        <p:nvPicPr>
          <p:cNvPr id="7" name="Picture 6" descr="http://main.wslibrary.net/images2/0367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143000"/>
            <a:ext cx="2133600" cy="254809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581400" y="1905000"/>
            <a:ext cx="5029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3200" b="1" dirty="0" smtClean="0">
                <a:solidFill>
                  <a:srgbClr val="3399FF"/>
                </a:solidFill>
                <a:cs typeface="+mj-cs"/>
              </a:rPr>
              <a:t>תיקון ליל שבועות </a:t>
            </a:r>
            <a:r>
              <a:rPr lang="he-IL" sz="3200" dirty="0" smtClean="0">
                <a:solidFill>
                  <a:srgbClr val="3399FF"/>
                </a:solidFill>
                <a:cs typeface="+mj-cs"/>
              </a:rPr>
              <a:t>– נוהגים להיות ערים כל הלילה וללמוד תורה.</a:t>
            </a:r>
            <a:endParaRPr lang="en-US" sz="3200" dirty="0">
              <a:solidFill>
                <a:srgbClr val="3399FF"/>
              </a:solidFill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57600" y="3733800"/>
            <a:ext cx="5029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3200" b="1" dirty="0" smtClean="0">
                <a:solidFill>
                  <a:srgbClr val="0000FF"/>
                </a:solidFill>
                <a:cs typeface="+mj-cs"/>
              </a:rPr>
              <a:t>מאכלי חלב </a:t>
            </a:r>
            <a:r>
              <a:rPr lang="he-IL" sz="3200" dirty="0" smtClean="0">
                <a:solidFill>
                  <a:srgbClr val="0000FF"/>
                </a:solidFill>
                <a:cs typeface="+mj-cs"/>
              </a:rPr>
              <a:t>– נוהגים לאכול מאכלי חלב כי התורה נמשלה לחלב ולדבש.</a:t>
            </a:r>
            <a:endParaRPr lang="en-US" sz="3200" dirty="0" smtClean="0">
              <a:solidFill>
                <a:srgbClr val="0000FF"/>
              </a:solidFill>
              <a:cs typeface="+mj-cs"/>
            </a:endParaRPr>
          </a:p>
          <a:p>
            <a:pPr algn="ctr" rtl="1"/>
            <a:r>
              <a:rPr lang="he-IL" sz="3200" dirty="0" smtClean="0">
                <a:solidFill>
                  <a:srgbClr val="0000FF"/>
                </a:solidFill>
                <a:cs typeface="+mj-cs"/>
              </a:rPr>
              <a:t>חלב = 40 </a:t>
            </a:r>
            <a:r>
              <a:rPr lang="he-IL" sz="3200" smtClean="0">
                <a:solidFill>
                  <a:srgbClr val="0000FF"/>
                </a:solidFill>
                <a:cs typeface="+mj-cs"/>
              </a:rPr>
              <a:t>בגימטריה</a:t>
            </a:r>
            <a:endParaRPr lang="he-IL" sz="3200" dirty="0" smtClean="0">
              <a:solidFill>
                <a:srgbClr val="0000FF"/>
              </a:solidFill>
              <a:cs typeface="+mj-cs"/>
            </a:endParaRPr>
          </a:p>
          <a:p>
            <a:pPr algn="ctr" rtl="1"/>
            <a:r>
              <a:rPr lang="he-IL" sz="3200" dirty="0" smtClean="0">
                <a:solidFill>
                  <a:srgbClr val="0000FF"/>
                </a:solidFill>
                <a:cs typeface="+mj-cs"/>
              </a:rPr>
              <a:t>40 יום משה רבנו היה על הר סיני.</a:t>
            </a:r>
            <a:endParaRPr lang="en-US" sz="3200" dirty="0">
              <a:solidFill>
                <a:srgbClr val="0000FF"/>
              </a:solidFill>
              <a:cs typeface="+mj-cs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main.wslibrary.net/images2/00819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609600" y="609600"/>
            <a:ext cx="2169363" cy="2590800"/>
          </a:xfrm>
          <a:prstGeom prst="rect">
            <a:avLst/>
          </a:prstGeom>
          <a:noFill/>
        </p:spPr>
      </p:pic>
      <p:pic>
        <p:nvPicPr>
          <p:cNvPr id="5" name="Picture 4" descr="http://www.ba-inyanim.com/wp-content/uploads/2008/05/childr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429000"/>
            <a:ext cx="3429000" cy="2667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352800" y="990600"/>
            <a:ext cx="480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3200" b="1" dirty="0" smtClean="0">
                <a:solidFill>
                  <a:srgbClr val="6666FF"/>
                </a:solidFill>
                <a:cs typeface="+mj-cs"/>
              </a:rPr>
              <a:t>מגילת רות </a:t>
            </a:r>
            <a:r>
              <a:rPr lang="he-IL" sz="3200" dirty="0" smtClean="0">
                <a:solidFill>
                  <a:srgbClr val="6666FF"/>
                </a:solidFill>
                <a:cs typeface="+mj-cs"/>
              </a:rPr>
              <a:t>– בחג השבועות נוהגים לקרוא את מגילת רות.</a:t>
            </a:r>
            <a:endParaRPr lang="en-US" sz="3200" dirty="0">
              <a:solidFill>
                <a:srgbClr val="6666FF"/>
              </a:solidFill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3810000"/>
            <a:ext cx="3962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3200" b="1" dirty="0" smtClean="0">
                <a:solidFill>
                  <a:srgbClr val="3399FF"/>
                </a:solidFill>
                <a:cs typeface="+mj-cs"/>
              </a:rPr>
              <a:t>ביכורים</a:t>
            </a:r>
            <a:r>
              <a:rPr lang="he-IL" sz="3200" dirty="0" smtClean="0">
                <a:solidFill>
                  <a:srgbClr val="3399FF"/>
                </a:solidFill>
                <a:cs typeface="+mj-cs"/>
              </a:rPr>
              <a:t> – נוהגים להביא את הפירות הראשונים של השנה. בעבר היו מביאים אותם לבית המקדש.</a:t>
            </a:r>
            <a:endParaRPr lang="en-US" sz="3200" dirty="0">
              <a:solidFill>
                <a:srgbClr val="3399FF"/>
              </a:solidFill>
              <a:cs typeface="+mj-cs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38100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4000" b="1" dirty="0" smtClean="0">
                <a:solidFill>
                  <a:srgbClr val="33CC33"/>
                </a:solidFill>
                <a:cs typeface="+mj-cs"/>
              </a:rPr>
              <a:t>שבעת המינים בהם נתברכה הארץ</a:t>
            </a:r>
            <a:endParaRPr lang="en-US" sz="4000" b="1" dirty="0">
              <a:solidFill>
                <a:srgbClr val="33CC33"/>
              </a:solidFill>
              <a:cs typeface="+mj-cs"/>
            </a:endParaRPr>
          </a:p>
        </p:txBody>
      </p:sp>
      <p:sp>
        <p:nvSpPr>
          <p:cNvPr id="17410" name="AutoShape 2" descr="data:image/jpeg;base64,/9j/4AAQSkZJRgABAQAAAQABAAD/2wCEAAkGBhMSERUSExQWFRUVGRoWGBgXFxwaHhggHRwfHiEbHCAaHiogHB4jGxkgIi8gJicpLCwtGh8xNTAqNSYrLCkBCQoKDgwNGQ8PGjUlHyUyKi81NCw2LiwwLiwwMC40NTYsMjQsLCoyNDQ0Ly81LykwKS4sNTQsKjQsNCksMi0sNf/AABEIAIIAXAMBIgACEQEDEQH/xAAcAAACAgMBAQAAAAAAAAAAAAAFBgMEAAECBwj/xABLEAACAQIEAgYECQcJCQEAAAABAgMEEQAFEiExQQYTIlFhcTKBkfAUFSNTkqGxs9FCUmJygsHhJDNUY3N0k9LxNDVFZIOUoqOyFv/EABoBAAIDAQEAAAAAAAAAAAAAAAMFAAIEBgH/xAA0EQABAwIEAwYDCAMAAAAAAAABAAIDBBESITFBBYHwEyJRYZGxMsHRI0JSYnGh4fEUFbL/2gAMAwEAAhEDEQA/ADj51O9VVK1VKqx1DRoiaAAAqEfknmxwS1Hb+XVG/LrFv5ejhYnp3asrVX8qre57gEjJPHA3OujZaXXE+gKu1yb6/R1eQQkDhvbHI1ZkdVvYJS0Z6Jthp2wMLviIT8kZIv8ADan/ABE8P0fLG0y9m2+G1W/D5Vd/YuPNfi9wpAf52y3uq69NreIC77m+CcCSBopetRTDYBQCRYk697D0l24chjLJDVNFxMVgM0J2CeEyhmuVrqs+Uym3/jjbZE3Otq/8Yf5cLuU1CxIyqy9p3bsi3pNcD1A2x1XZqy6dAMjyN1caj8pjw35Abk+AwDBXl1hIbHTzUuzZoRt8iIFzX1lv7cf5cVpMr2/2+q8vhA/DEUmSZbTMBmdSkk5UPpkcqig3A0KOV7i54+vF6mbI2aNENKxlJEYvfUQQLXPO54c8OGcNrSLuqD1zVhIwfdVA5db/AIhVf90PwxGctZgdNfWN+rUX/dblg6KLJjGZbUhjDdWXJWwbhpJPA7c8Ux0ayyoa9DNFFOouDTygnbvQHdbncWxf/X1YGVQbrwyMP3Uu11NUKLrWVg8TN/DFjoVm9QUqFknlcpOyAu2o26uM2vbvJ9uJ4ahnMkMyhZoSBIBwYG5DjwPG2KXRFLGsH/NN91F3Y3UczjEYpR32nMrKWnHe+S2lUFrq8d9Sfu0xLKwN1Frc/f1YC9IJdFZXsP6Qfu0OI8trC9gD5+fv+/Gau4a4vfUN0PuhGY3wq7WspGx38MEcn6NM6iRrgd3vwxJQ0KmxNvWPflifPc76qDSnpORGDcLbXsGB8DbCk1T2gQw6+PgiR07XOxPWVORIF7MZ/YO/f68ayaSJsxo1UWCJOQG2OohO/nb7Thfmz6qpnkmmVjFHojsRZlLAkarce7UNjttg/VT9ekcsRCTxkSxNwF+atz0sNjx5YHC+SCZkspxNvqDe1xv6po7sw1zMIDvLJHM76OUdbmHVVFOsjJTq+slgd3YBdjbkfbhDzCHLaWeNZoxDFFUVYSSzsVaPqWj9E3KhnJIPcBj0XKOntJJ/OstNNYB0mIS3kx2Ze7fFXpU2W1VO6GakLgMYz10SkMd/SubBmAubY7NpDhcbpevPKChyqeZKekPWRzSRrMgEi7B7o92312uDbbcnnh1yDobSUObhaeMpekd92Lb9aq8+G23rxP0TXLaSnjUz0Ym0gu4mhLaiN7MLXAJNtsdZh0/y+ijW03wqUIEUqwkeTc2DSAabajx+rEuvbX0UGciP43YbajTDV9Ls4CdH0AlrQOHwpvuosUJ6t0rFeWQNPU2eRQvYRBsEVjxIHHyxf6On5St/vTfdRYSwP7SsfI090tFvOxsjSNDYwN0K6SkfC68f1/PxjTAnLawK1zv54I9KZP5fXDvmH3a4AFNgR7fq5bc8d1TUjZactdoVzs7yJCm9c9UCwse7FqKZZ4TDIuxBX6uI8cLGRyKJAW5eH14a2zICw29+Y54RVnDoqc4I2XJ3WmGdx7xchElYBa7uXgZetie2iVQdtBO9uNgT34udHZ1UKGPYn1vD4KD6F+8XHqPsrZy7QsKqNwFtpkGjWCh43W4vbjxGKlND1RaMujXQtRlSCutnB0i9iCdQW3cx7scq+PsHeR68Njn42uuiBbUw/mCJdIKdk3IDpfa4B0/bbASTMUUeivs+3354aI84R1KvYkMyOOIBU2Pq2wAz6GHSQbCwJB8Ptx1fD3wuaI3R81z04LH3DkvVNQKh1hRV1SELcKNgTuf44YIqKCOsjplIVaQMZTpuJGQllJA9JrMdz4YEdHqJaeGStkF0JemUcDdkuH38bW8DjnMa9oKXq+vBnq+1L1a72HHVIT2gRYWUevvUcQf/AJVT2MGg7ot+I6nfQfJPKZvYxGRy7yjM3qswNQzFgzHTrA2UcBt6IF+Hnhv6NenWf3pvuosKfRyMLpOxHuOfHDR0Pkv8KPfUk/8Aqiw6qKJtM1gaMgLJbHP2riFR6R0ZfMa7u61fu1wLlpLDbj4+/fhmzBf5fmP9rH9cYwKqDy4H3HLw3w+oZLxAJVUs+1KVp5NBOL8FaerXVwPo89W9tvXtinnFPxvt5fw99sF8wymP4M+l7vSKpS/FATrYOOZvdR/rjLxTiAppI2W1Pp0SFtpKTto3O3C5mqJFiKqSVN7D3/DEmVrJNRq6xK0lM2oSRmzro3HWKO8C1xfbywFocwIULe9tmJPPF3ohXKaxkIYpKpDaGs1xuCOF+J2/DCzjsEb6Xt2WxDP9fHcLVwx74psLtFFmDiOSKVGLxzKpmY8OtYXPrtxxbzFEMJ4G4tx3OJKzK1kWWlSQmOHXMrFdLajsqMDzB8tvqVY8yZ0VL3Y7C/s39uK8Dq2uiLHH4c+R0vyV+I0h7YOZvZNmYUa1ElEkLAIII2lLnsAqDYt425c8L/Sit6+sYhhIsfYUgaV25KBwH274CSVz7xo50Dbz/h4YNZbl4K6RwHP/AFxThHCy2USvOQGXjmd0WvqWCMMZz/hT5ZIwXwvbb3998OfQX0Km39IP3UWBGWZYjROh461PncEfb9uDHQgWWqHdUH7qLDTicrXMwjUEeyW0w71xureY2+MMyv8AORfdDhzwGrZBpXbfUV+rn7MXc/crmGYniOsiBH/SHjhVrs3JjkuLlXjsx5g6hcezFaaQsaAdyLetj14c1aWHGS5vNX88gU6wv5t9+G4B8t74urKt5oyQ2qlVgdgx0qwHW93VjjtvYeGAOc5iDouLh41PnxU+PEYMJaVhc9mWlGp1t1kgDAabfnk9nywj4y4uZE4+B9QR9NP7TSgZhc8dZpR6MRrLNTwyBijNZwl76eJ4b7Eb+Awe6Z5T1M0LwnQyv1KFeQjACuTzJv8AVgV0Lh0VUTaSrIzAlTfTYEXYb3AOx8MM/S5r0kzq1gtShN7nURwjFzsB2mv3W78YKuR4rYwfhsBbbM2RGN+xcRql7Os7qZC5kAMhj06121qDxtzNgfZgBRqRG8nC3ya/rOLbeS39o78OmZyRiIE7Hb2HY7+WAOVZQ0jJECAImLNexGpmso9iDDZ1O2kIjbk11vTf5DmgRTunZjdq24662VejycoQzb94wwUdMFTUOJYr9Q9+OOsxZVp0a3bBu3k3o/Z3Yr0laCii9h1tjbu088Pw5vZgt2dY9eiVua95IttdF6E2DcNmiO4/Tt+/BDohJb4ULX/lLcj83HgCtQRrUHcyxJ4/zn8L4JdF2N6r+8v/APCYU8Rc3E62eY/5ai0zHNaMXWam6WVejMMxHe8Z4/1Q9+eFCeFmEsd7C0TgW4sbWB2vbtHDF0xoXmzitjW25Q7m2/Vja/Lb7MVZ8g0mQdYupo4mU7ka0ZBx8/txJaiMQtZiAOv6G4zWuGN2MutcFKkhZoo+JKs6Aew29pOHahgCVFPw1fB9IdDu3AbA+i+xQ7+OKPSDLdMiSKFUSDrrC2xKA8OVm7PsxqbpYWn+ExQnrhG0ejiBIfytuPZBOw3t54Q1E5q4m4fzHmTv18kzZF2RJOmSFZSzQ5kqqRFaYruSwAJOx7+4nzwx5vE70dYpRV6ljYE8LuCXHeSLKp7i3jgR0ay8pVRTyNoVF613cXudwS1+RPPDqvRv4YaqNmKQl4+0hHyhCggareiqsPMkcN8Zq2ZvbxkbBtz5h38/uqNaWxOB3uvL3zAyhYzuTZfabfZhkysAJUvHx0086k8uqkKn6yL+eJqbopSy1JgppbPH+UzXZuIOkcDb3543S5U1FULTzHUGjkUW21qWUj13LevG6u4gypeGjUWNjuAb/IINNGGxkW1/r5lR9LYdNY8Lbdcrc+zy0cO4pb1jAro90aqquIiBNg9yznSuykbHmdzsByG4wX6SwtNmSIz8ZCCw5CNiDx52F/Xhjr+l3UKsFGikrdRt2UIW44cWO23jxwJ3EJoqaJsIBcQ2/gCL5n9vRDDLyFtsz7INWZHPTxOZUBZqiOXUjhguk7+I3v38r476IvqFQ173nO45/Jx92K9fHJNHNNK7O8bIvavYG4a4HAcDtbF/IAiNVAdkdeSFvwvFGf34vSVLpGFkli7xHL6hXlgewBx3RmpoEmzPMY32WR4k1c1PVXUg2/OA9uAM9LIs3wOo7LXUBxsHj1qSwPLs38bg92GWePVXZqAbHrISNuB6rY+o2OOc4mFZQmYjTUU41WHG4HaH6rKD7PDCqsldHWH8JsD5GwsfqrQuIalDT1ydYb6h18gXkUaQ7b923sxXhguliCGR10ngQVjdr28zgz0diDLTOwBDq0Z24glu/lcDjgRXFlWXrG4Slr78GWQA+q9++wx6193lg2+p+fummeAt8M/ZWauRStRv2eqt4DVIrW4Xt27XPdi/TZuaPJ7L6bM6LbiGcnf1DfnwGODAhWa63VhbT4daFJ/WGnbAXpJO8VoxcrC4nBPBwzWG4vwBU3H5zYtG0SYWed/TJYpSSAChFXl7QO7I1jAVRSvHUttRHkScO2d5uK/KkqyNM1PIuv2gG3gwINsAZjuqEE6gL7cS0Zcnb9Ij24s0pKU1Wv5D00bW2sGS+/r0n2eGLT9/A4/E0jPyJAI56r0tFskGraqSoqZJ47qGZ9LHbSWF7DxI/fg4KNYmDcE+TfYC/YjbU3cbmPv43xlFTiOCmisbiNqiQgcDIeyD+ytvK2LOYxCOnsDf5OJBtfeQuCfLj7nFZJQSGAZacr9eqNFhHeHxFaETfB5kvcll9druTv4HlgZ0enciYsO11u97nhHGO7uGDkAAQcSHLtw5FAi/XfbAvLYgHnH9Yp9sMZ5eeD0Du84W8/YIfEHX0TvD/vPM/wBeD7o4DV1K8UxljNlsesQcGXn6+1cevF+ozaGHM8yEsscZZ4SNbBSbR8RfjY24Yrf/AKKmdmYVEFuQaVFvuCSBe+AVjXieSzbg29gs8bQWIJlNK3yCj0YTub8dLMbeJ025Yjq4A0xRTcOdG/er6d/MPg9l2d0UadV18O5cXMi2AuR38CN+OKTVlGmllnpzJqZiTKu+4G29tx9eM4dJjJLT6c0USuaQQUOyGv1llJB7Cqx7tcx32txDA38MQVxMkatIAzssqAcdl6sovr3+mMTpDSQqwWrgbWEU2lThfz8MEah6GyqtVB2W1KetW/I72PeoHqGDl4a+7WnPy06Ko91zlogUOZDsG5b5O4PE3AAB+iv14vxojIVUemVp9Pd8nJuCeNjIL74mq4KFRH1dVT9gWNpVN7Cw3v6sW6F6FSl6qDsnUT1q7myb8f0CPXiPuRdrSr5EarMsy0yw9Y4IMzIF3tZUWyg/sjfzxvMcnNyjN2FBcKAPyAWA8gGaw5ezElBnlOkUaCqg+THORN2NttzwH24nfpHSsLGpgbUjBryLvfa3G4Fl+vGJ3atebA+h06sqjJwN9LKlSUpdI7GyaVFuINgeHrB4d+AnwkJPUrbhKBsTyijH7sMcma0LjqxUwogA02kUbg8b37zwv34TpKhevqCrB1MtwynUCNCcCBvhlQhxccQtrt5hZJddV9HtQRMdTRoSeJKgn6xjXxXD81H9BfwxmMx0SEuly6L5tPoj8McS5XCTvFGfNFP7sZjMQqLn4og+Zi+gv4Yz4pg+Zj+gv4Y3jMVsvFv4qh+aj+gv4Y38WQ/NR/QX8MaxmJYL1dfFsXzUf0F/DGDLIfmo/oL+GMxmIQFFnxbF81H9Bfwxv4DGOEaD9kfhjMZiABQr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2" name="AutoShape 4" descr="data:image/jpeg;base64,/9j/4AAQSkZJRgABAQAAAQABAAD/2wCEAAkGBhMSERUSExQWFRUVGRoWGBgXFxwaHhggHRwfHiEbHCAaHiogHB4jGxkgIi8gJicpLCwtGh8xNTAqNSYrLCkBCQoKDgwNGQ8PGjUlHyUyKi81NCw2LiwwLiwwMC40NTYsMjQsLCoyNDQ0Ly81LykwKS4sNTQsKjQsNCksMi0sNf/AABEIAIIAXAMBIgACEQEDEQH/xAAcAAACAgMBAQAAAAAAAAAAAAAFBgMEAAECBwj/xABLEAACAQIEAgYECQcJCQEAAAABAgMEEQAFEiExQQYTIlFhcTKBkfAUFSNTkqGxs9FCUmJygsHhJDNUY3N0k9LxNDVFZIOUoqOyFv/EABoBAAIDAQEAAAAAAAAAAAAAAAMFAAIEBgH/xAA0EQABAwIEAwYDCAMAAAAAAAABAAIDBBESITFBBYHwEyJRYZGxMsHRI0JSYnGh4fEUFbL/2gAMAwEAAhEDEQA/ADj51O9VVK1VKqx1DRoiaAAAqEfknmxwS1Hb+XVG/LrFv5ejhYnp3asrVX8qre57gEjJPHA3OujZaXXE+gKu1yb6/R1eQQkDhvbHI1ZkdVvYJS0Z6Jthp2wMLviIT8kZIv8ADan/ABE8P0fLG0y9m2+G1W/D5Vd/YuPNfi9wpAf52y3uq69NreIC77m+CcCSBopetRTDYBQCRYk697D0l24chjLJDVNFxMVgM0J2CeEyhmuVrqs+Uym3/jjbZE3Otq/8Yf5cLuU1CxIyqy9p3bsi3pNcD1A2x1XZqy6dAMjyN1caj8pjw35Abk+AwDBXl1hIbHTzUuzZoRt8iIFzX1lv7cf5cVpMr2/2+q8vhA/DEUmSZbTMBmdSkk5UPpkcqig3A0KOV7i54+vF6mbI2aNENKxlJEYvfUQQLXPO54c8OGcNrSLuqD1zVhIwfdVA5db/AIhVf90PwxGctZgdNfWN+rUX/dblg6KLJjGZbUhjDdWXJWwbhpJPA7c8Ux0ayyoa9DNFFOouDTygnbvQHdbncWxf/X1YGVQbrwyMP3Uu11NUKLrWVg8TN/DFjoVm9QUqFknlcpOyAu2o26uM2vbvJ9uJ4ahnMkMyhZoSBIBwYG5DjwPG2KXRFLGsH/NN91F3Y3UczjEYpR32nMrKWnHe+S2lUFrq8d9Sfu0xLKwN1Frc/f1YC9IJdFZXsP6Qfu0OI8trC9gD5+fv+/Gau4a4vfUN0PuhGY3wq7WspGx38MEcn6NM6iRrgd3vwxJQ0KmxNvWPflifPc76qDSnpORGDcLbXsGB8DbCk1T2gQw6+PgiR07XOxPWVORIF7MZ/YO/f68ayaSJsxo1UWCJOQG2OohO/nb7Thfmz6qpnkmmVjFHojsRZlLAkarce7UNjttg/VT9ekcsRCTxkSxNwF+atz0sNjx5YHC+SCZkspxNvqDe1xv6po7sw1zMIDvLJHM76OUdbmHVVFOsjJTq+slgd3YBdjbkfbhDzCHLaWeNZoxDFFUVYSSzsVaPqWj9E3KhnJIPcBj0XKOntJJ/OstNNYB0mIS3kx2Ze7fFXpU2W1VO6GakLgMYz10SkMd/SubBmAubY7NpDhcbpevPKChyqeZKekPWRzSRrMgEi7B7o92312uDbbcnnh1yDobSUObhaeMpekd92Lb9aq8+G23rxP0TXLaSnjUz0Ym0gu4mhLaiN7MLXAJNtsdZh0/y+ijW03wqUIEUqwkeTc2DSAabajx+rEuvbX0UGciP43YbajTDV9Ls4CdH0AlrQOHwpvuosUJ6t0rFeWQNPU2eRQvYRBsEVjxIHHyxf6On5St/vTfdRYSwP7SsfI090tFvOxsjSNDYwN0K6SkfC68f1/PxjTAnLawK1zv54I9KZP5fXDvmH3a4AFNgR7fq5bc8d1TUjZactdoVzs7yJCm9c9UCwse7FqKZZ4TDIuxBX6uI8cLGRyKJAW5eH14a2zICw29+Y54RVnDoqc4I2XJ3WmGdx7xchElYBa7uXgZetie2iVQdtBO9uNgT34udHZ1UKGPYn1vD4KD6F+8XHqPsrZy7QsKqNwFtpkGjWCh43W4vbjxGKlND1RaMujXQtRlSCutnB0i9iCdQW3cx7scq+PsHeR68Njn42uuiBbUw/mCJdIKdk3IDpfa4B0/bbASTMUUeivs+3354aI84R1KvYkMyOOIBU2Pq2wAz6GHSQbCwJB8Ptx1fD3wuaI3R81z04LH3DkvVNQKh1hRV1SELcKNgTuf44YIqKCOsjplIVaQMZTpuJGQllJA9JrMdz4YEdHqJaeGStkF0JemUcDdkuH38bW8DjnMa9oKXq+vBnq+1L1a72HHVIT2gRYWUevvUcQf/AJVT2MGg7ot+I6nfQfJPKZvYxGRy7yjM3qswNQzFgzHTrA2UcBt6IF+Hnhv6NenWf3pvuosKfRyMLpOxHuOfHDR0Pkv8KPfUk/8Aqiw6qKJtM1gaMgLJbHP2riFR6R0ZfMa7u61fu1wLlpLDbj4+/fhmzBf5fmP9rH9cYwKqDy4H3HLw3w+oZLxAJVUs+1KVp5NBOL8FaerXVwPo89W9tvXtinnFPxvt5fw99sF8wymP4M+l7vSKpS/FATrYOOZvdR/rjLxTiAppI2W1Pp0SFtpKTto3O3C5mqJFiKqSVN7D3/DEmVrJNRq6xK0lM2oSRmzro3HWKO8C1xfbywFocwIULe9tmJPPF3ohXKaxkIYpKpDaGs1xuCOF+J2/DCzjsEb6Xt2WxDP9fHcLVwx74psLtFFmDiOSKVGLxzKpmY8OtYXPrtxxbzFEMJ4G4tx3OJKzK1kWWlSQmOHXMrFdLajsqMDzB8tvqVY8yZ0VL3Y7C/s39uK8Dq2uiLHH4c+R0vyV+I0h7YOZvZNmYUa1ElEkLAIII2lLnsAqDYt425c8L/Sit6+sYhhIsfYUgaV25KBwH274CSVz7xo50Dbz/h4YNZbl4K6RwHP/AFxThHCy2USvOQGXjmd0WvqWCMMZz/hT5ZIwXwvbb3998OfQX0Km39IP3UWBGWZYjROh461PncEfb9uDHQgWWqHdUH7qLDTicrXMwjUEeyW0w71xureY2+MMyv8AORfdDhzwGrZBpXbfUV+rn7MXc/crmGYniOsiBH/SHjhVrs3JjkuLlXjsx5g6hcezFaaQsaAdyLetj14c1aWHGS5vNX88gU6wv5t9+G4B8t74urKt5oyQ2qlVgdgx0qwHW93VjjtvYeGAOc5iDouLh41PnxU+PEYMJaVhc9mWlGp1t1kgDAabfnk9nywj4y4uZE4+B9QR9NP7TSgZhc8dZpR6MRrLNTwyBijNZwl76eJ4b7Eb+Awe6Z5T1M0LwnQyv1KFeQjACuTzJv8AVgV0Lh0VUTaSrIzAlTfTYEXYb3AOx8MM/S5r0kzq1gtShN7nURwjFzsB2mv3W78YKuR4rYwfhsBbbM2RGN+xcRql7Os7qZC5kAMhj06121qDxtzNgfZgBRqRG8nC3ya/rOLbeS39o78OmZyRiIE7Hb2HY7+WAOVZQ0jJECAImLNexGpmso9iDDZ1O2kIjbk11vTf5DmgRTunZjdq24662VejycoQzb94wwUdMFTUOJYr9Q9+OOsxZVp0a3bBu3k3o/Z3Yr0laCii9h1tjbu088Pw5vZgt2dY9eiVua95IttdF6E2DcNmiO4/Tt+/BDohJb4ULX/lLcj83HgCtQRrUHcyxJ4/zn8L4JdF2N6r+8v/APCYU8Rc3E62eY/5ai0zHNaMXWam6WVejMMxHe8Z4/1Q9+eFCeFmEsd7C0TgW4sbWB2vbtHDF0xoXmzitjW25Q7m2/Vja/Lb7MVZ8g0mQdYupo4mU7ka0ZBx8/txJaiMQtZiAOv6G4zWuGN2MutcFKkhZoo+JKs6Aew29pOHahgCVFPw1fB9IdDu3AbA+i+xQ7+OKPSDLdMiSKFUSDrrC2xKA8OVm7PsxqbpYWn+ExQnrhG0ejiBIfytuPZBOw3t54Q1E5q4m4fzHmTv18kzZF2RJOmSFZSzQ5kqqRFaYruSwAJOx7+4nzwx5vE70dYpRV6ljYE8LuCXHeSLKp7i3jgR0ay8pVRTyNoVF613cXudwS1+RPPDqvRv4YaqNmKQl4+0hHyhCggareiqsPMkcN8Zq2ZvbxkbBtz5h38/uqNaWxOB3uvL3zAyhYzuTZfabfZhkysAJUvHx0086k8uqkKn6yL+eJqbopSy1JgppbPH+UzXZuIOkcDb3543S5U1FULTzHUGjkUW21qWUj13LevG6u4gypeGjUWNjuAb/IINNGGxkW1/r5lR9LYdNY8Lbdcrc+zy0cO4pb1jAro90aqquIiBNg9yznSuykbHmdzsByG4wX6SwtNmSIz8ZCCw5CNiDx52F/Xhjr+l3UKsFGikrdRt2UIW44cWO23jxwJ3EJoqaJsIBcQ2/gCL5n9vRDDLyFtsz7INWZHPTxOZUBZqiOXUjhguk7+I3v38r476IvqFQ173nO45/Jx92K9fHJNHNNK7O8bIvavYG4a4HAcDtbF/IAiNVAdkdeSFvwvFGf34vSVLpGFkli7xHL6hXlgewBx3RmpoEmzPMY32WR4k1c1PVXUg2/OA9uAM9LIs3wOo7LXUBxsHj1qSwPLs38bg92GWePVXZqAbHrISNuB6rY+o2OOc4mFZQmYjTUU41WHG4HaH6rKD7PDCqsldHWH8JsD5GwsfqrQuIalDT1ydYb6h18gXkUaQ7b923sxXhguliCGR10ngQVjdr28zgz0diDLTOwBDq0Z24glu/lcDjgRXFlWXrG4Slr78GWQA+q9++wx6193lg2+p+fummeAt8M/ZWauRStRv2eqt4DVIrW4Xt27XPdi/TZuaPJ7L6bM6LbiGcnf1DfnwGODAhWa63VhbT4daFJ/WGnbAXpJO8VoxcrC4nBPBwzWG4vwBU3H5zYtG0SYWed/TJYpSSAChFXl7QO7I1jAVRSvHUttRHkScO2d5uK/KkqyNM1PIuv2gG3gwINsAZjuqEE6gL7cS0Zcnb9Ij24s0pKU1Wv5D00bW2sGS+/r0n2eGLT9/A4/E0jPyJAI56r0tFskGraqSoqZJ47qGZ9LHbSWF7DxI/fg4KNYmDcE+TfYC/YjbU3cbmPv43xlFTiOCmisbiNqiQgcDIeyD+ytvK2LOYxCOnsDf5OJBtfeQuCfLj7nFZJQSGAZacr9eqNFhHeHxFaETfB5kvcll9druTv4HlgZ0enciYsO11u97nhHGO7uGDkAAQcSHLtw5FAi/XfbAvLYgHnH9Yp9sMZ5eeD0Du84W8/YIfEHX0TvD/vPM/wBeD7o4DV1K8UxljNlsesQcGXn6+1cevF+ozaGHM8yEsscZZ4SNbBSbR8RfjY24Yrf/AKKmdmYVEFuQaVFvuCSBe+AVjXieSzbg29gs8bQWIJlNK3yCj0YTub8dLMbeJ025Yjq4A0xRTcOdG/er6d/MPg9l2d0UadV18O5cXMi2AuR38CN+OKTVlGmllnpzJqZiTKu+4G29tx9eM4dJjJLT6c0USuaQQUOyGv1llJB7Cqx7tcx32txDA38MQVxMkatIAzssqAcdl6sovr3+mMTpDSQqwWrgbWEU2lThfz8MEah6GyqtVB2W1KetW/I72PeoHqGDl4a+7WnPy06Ko91zlogUOZDsG5b5O4PE3AAB+iv14vxojIVUemVp9Pd8nJuCeNjIL74mq4KFRH1dVT9gWNpVN7Cw3v6sW6F6FSl6qDsnUT1q7myb8f0CPXiPuRdrSr5EarMsy0yw9Y4IMzIF3tZUWyg/sjfzxvMcnNyjN2FBcKAPyAWA8gGaw5ezElBnlOkUaCqg+THORN2NttzwH24nfpHSsLGpgbUjBryLvfa3G4Fl+vGJ3atebA+h06sqjJwN9LKlSUpdI7GyaVFuINgeHrB4d+AnwkJPUrbhKBsTyijH7sMcma0LjqxUwogA02kUbg8b37zwv34TpKhevqCrB1MtwynUCNCcCBvhlQhxccQtrt5hZJddV9HtQRMdTRoSeJKgn6xjXxXD81H9BfwxmMx0SEuly6L5tPoj8McS5XCTvFGfNFP7sZjMQqLn4og+Zi+gv4Yz4pg+Zj+gv4Y3jMVsvFv4qh+aj+gv4Y38WQ/NR/QX8MaxmJYL1dfFsXzUf0F/DGDLIfmo/oL+GMxmIQFFnxbF81H9Bfwxv4DGOEaD9kfhjMZiABQr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1295400"/>
            <a:ext cx="2368550" cy="45339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1295400"/>
            <a:ext cx="2358288" cy="44958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1295400"/>
            <a:ext cx="2362200" cy="4500398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6172200" y="5943601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3600" b="1" dirty="0" smtClean="0">
                <a:solidFill>
                  <a:srgbClr val="CC3300"/>
                </a:solidFill>
                <a:cs typeface="+mj-cs"/>
              </a:rPr>
              <a:t>חיטה</a:t>
            </a:r>
            <a:endParaRPr lang="en-US" sz="3600" b="1" dirty="0">
              <a:solidFill>
                <a:srgbClr val="CC3300"/>
              </a:solidFill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05200" y="59436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3600" b="1" dirty="0" smtClean="0">
                <a:solidFill>
                  <a:srgbClr val="FFC000"/>
                </a:solidFill>
                <a:latin typeface="David" pitchFamily="34" charset="-79"/>
                <a:cs typeface="+mj-cs"/>
              </a:rPr>
              <a:t>שעורה</a:t>
            </a:r>
            <a:endParaRPr lang="en-US" sz="3600" b="1" dirty="0">
              <a:solidFill>
                <a:srgbClr val="FFC000"/>
              </a:solidFill>
              <a:latin typeface="David" pitchFamily="34" charset="-79"/>
              <a:cs typeface="+mj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200" y="58674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3600" b="1" dirty="0" smtClean="0">
                <a:solidFill>
                  <a:srgbClr val="CC3399"/>
                </a:solidFill>
                <a:cs typeface="+mj-cs"/>
              </a:rPr>
              <a:t>גפן</a:t>
            </a:r>
            <a:endParaRPr lang="en-US" sz="3600" b="1" dirty="0">
              <a:solidFill>
                <a:srgbClr val="CC3399"/>
              </a:solidFill>
              <a:cs typeface="+mj-cs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2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762000"/>
            <a:ext cx="2363787" cy="45212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762000"/>
            <a:ext cx="2384592" cy="45720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768201"/>
            <a:ext cx="2378848" cy="4565799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096000" y="55626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3600" b="1" dirty="0" smtClean="0">
                <a:solidFill>
                  <a:srgbClr val="33CC33"/>
                </a:solidFill>
                <a:cs typeface="+mj-cs"/>
              </a:rPr>
              <a:t>תאנה</a:t>
            </a:r>
            <a:endParaRPr lang="en-US" sz="3600" b="1" dirty="0">
              <a:solidFill>
                <a:srgbClr val="33CC33"/>
              </a:solidFill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6600" y="55626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3600" b="1" dirty="0" smtClean="0">
                <a:solidFill>
                  <a:srgbClr val="FF0000"/>
                </a:solidFill>
                <a:cs typeface="+mj-cs"/>
              </a:rPr>
              <a:t>רימון</a:t>
            </a:r>
            <a:endParaRPr lang="en-US" sz="3600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55626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3600" b="1" dirty="0" smtClean="0">
                <a:solidFill>
                  <a:srgbClr val="669900"/>
                </a:solidFill>
                <a:cs typeface="+mj-cs"/>
              </a:rPr>
              <a:t>זית</a:t>
            </a:r>
            <a:endParaRPr lang="en-US" sz="3600" b="1" dirty="0">
              <a:solidFill>
                <a:srgbClr val="669900"/>
              </a:solidFill>
              <a:cs typeface="+mj-cs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609600"/>
            <a:ext cx="2311400" cy="44069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172200" y="53340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3600" b="1" dirty="0" smtClean="0">
                <a:solidFill>
                  <a:srgbClr val="FF9900"/>
                </a:solidFill>
                <a:cs typeface="+mj-cs"/>
              </a:rPr>
              <a:t>תמר</a:t>
            </a:r>
            <a:endParaRPr lang="en-US" sz="3600" b="1" dirty="0">
              <a:solidFill>
                <a:srgbClr val="FF9900"/>
              </a:solidFill>
              <a:cs typeface="+mj-cs"/>
            </a:endParaRPr>
          </a:p>
        </p:txBody>
      </p:sp>
      <p:pic>
        <p:nvPicPr>
          <p:cNvPr id="2052" name="Picture 4" descr="http://yaelok.com/files/files/File/all600p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676400"/>
            <a:ext cx="4419600" cy="332943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מלבן 6"/>
          <p:cNvSpPr/>
          <p:nvPr/>
        </p:nvSpPr>
        <p:spPr>
          <a:xfrm>
            <a:off x="685800" y="5334000"/>
            <a:ext cx="533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https://www.youtube.com/watch?v=pZeooaEAHls</a:t>
            </a:r>
            <a:endParaRPr lang="he-IL" dirty="0" smtClean="0"/>
          </a:p>
          <a:p>
            <a:endParaRPr lang="en-US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281</Words>
  <Application>Microsoft Office PowerPoint</Application>
  <PresentationFormat>‫הצגה על המסך (4:3)</PresentationFormat>
  <Paragraphs>50</Paragraphs>
  <Slides>12</Slides>
  <Notes>0</Notes>
  <HiddenSlides>0</HiddenSlides>
  <MMClips>2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3" baseType="lpstr">
      <vt:lpstr>ערכת נושא Office</vt:lpstr>
      <vt:lpstr>שקופית 1</vt:lpstr>
      <vt:lpstr>שקופית 2</vt:lpstr>
      <vt:lpstr>שקופית 3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שקופית 10</vt:lpstr>
      <vt:lpstr>שקופית 11</vt:lpstr>
      <vt:lpstr>שקופית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SMADAR</dc:creator>
  <cp:lastModifiedBy>SMADAR</cp:lastModifiedBy>
  <cp:revision>60</cp:revision>
  <dcterms:created xsi:type="dcterms:W3CDTF">2014-05-29T17:02:25Z</dcterms:created>
  <dcterms:modified xsi:type="dcterms:W3CDTF">2015-05-18T15:44:31Z</dcterms:modified>
</cp:coreProperties>
</file>