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72" r:id="rId3"/>
    <p:sldId id="281" r:id="rId4"/>
    <p:sldId id="264" r:id="rId5"/>
    <p:sldId id="279" r:id="rId6"/>
    <p:sldId id="284" r:id="rId7"/>
    <p:sldId id="278" r:id="rId8"/>
    <p:sldId id="283" r:id="rId9"/>
    <p:sldId id="280" r:id="rId10"/>
    <p:sldId id="271" r:id="rId11"/>
    <p:sldId id="268" r:id="rId12"/>
    <p:sldId id="269" r:id="rId13"/>
    <p:sldId id="273" r:id="rId14"/>
    <p:sldId id="270" r:id="rId15"/>
    <p:sldId id="285" r:id="rId16"/>
    <p:sldId id="274" r:id="rId17"/>
    <p:sldId id="257" r:id="rId18"/>
    <p:sldId id="282" r:id="rId1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>
      <p:cViewPr>
        <p:scale>
          <a:sx n="79" d="100"/>
          <a:sy n="79" d="100"/>
        </p:scale>
        <p:origin x="-1794" y="-9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72F4E-D5C1-433E-876E-96366EF67F22}" type="datetimeFigureOut">
              <a:rPr lang="he-IL" smtClean="0"/>
              <a:pPr/>
              <a:t>ג'/כסלו/תשע"ז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3B29D-E989-4E9E-89DD-86A896ADB7B6}" type="slidenum">
              <a:rPr lang="he-IL" smtClean="0"/>
              <a:pPr/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riddle.com/view/84901" TargetMode="External"/><Relationship Id="rId5" Type="http://schemas.openxmlformats.org/officeDocument/2006/relationships/image" Target="../media/image35.gif"/><Relationship Id="rId4" Type="http://schemas.openxmlformats.org/officeDocument/2006/relationships/hyperlink" Target="https://quizlet.com/_2ifru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https://www.youtube.com/embed/AkQ5xKcRV4w" TargetMode="External"/><Relationship Id="rId1" Type="http://schemas.openxmlformats.org/officeDocument/2006/relationships/video" Target="https://www.youtube.com/embed/1AkHWevJd0A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" y="12563"/>
            <a:ext cx="12191999" cy="685379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2209800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e-IL" b="1" dirty="0" smtClean="0">
                <a:cs typeface="+mn-cs"/>
              </a:rPr>
              <a:t>משפטי-ניגוד</a:t>
            </a:r>
            <a:r>
              <a:rPr lang="en-US" b="1" dirty="0" smtClean="0">
                <a:cs typeface="+mn-cs"/>
              </a:rPr>
              <a:t>:</a:t>
            </a:r>
            <a:r>
              <a:rPr lang="he-IL" dirty="0" smtClean="0">
                <a:cs typeface="+mn-cs"/>
              </a:rPr>
              <a:t>                 </a:t>
            </a:r>
            <a:r>
              <a:rPr lang="he-IL" b="1" dirty="0" smtClean="0">
                <a:cs typeface="+mn-cs"/>
              </a:rPr>
              <a:t>לעומת זאת</a:t>
            </a:r>
            <a:br>
              <a:rPr lang="he-IL" b="1" dirty="0" smtClean="0">
                <a:cs typeface="+mn-cs"/>
              </a:rPr>
            </a:br>
            <a:endParaRPr lang="he-IL" b="1" dirty="0">
              <a:cs typeface="+mn-cs"/>
            </a:endParaRPr>
          </a:p>
        </p:txBody>
      </p:sp>
      <p:sp>
        <p:nvSpPr>
          <p:cNvPr id="4" name="כותרת משנה 3"/>
          <p:cNvSpPr>
            <a:spLocks noGrp="1"/>
          </p:cNvSpPr>
          <p:nvPr>
            <p:ph type="subTitle" idx="1"/>
          </p:nvPr>
        </p:nvSpPr>
        <p:spPr>
          <a:xfrm rot="21210406">
            <a:off x="-1393117" y="4986059"/>
            <a:ext cx="8534400" cy="175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e-IL" dirty="0" smtClean="0">
                <a:solidFill>
                  <a:schemeClr val="bg1"/>
                </a:solidFill>
              </a:rPr>
              <a:t>מטרה 35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03511" y="6525344"/>
            <a:ext cx="784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>
                <a:solidFill>
                  <a:schemeClr val="bg1"/>
                </a:solidFill>
              </a:rPr>
              <a:t>יונית יוגב </a:t>
            </a:r>
            <a:r>
              <a:rPr lang="he-IL" sz="1600" dirty="0" smtClean="0">
                <a:solidFill>
                  <a:schemeClr val="bg1"/>
                </a:solidFill>
                <a:sym typeface="Wingdings 2" panose="05020102010507070707" pitchFamily="18" charset="2"/>
              </a:rPr>
              <a:t> צוות פיתוח חומרי למידה מתוקשבים  האגף לחינוך מבוגרים  משה"ח 2016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כותרת משנה 3"/>
          <p:cNvSpPr txBox="1">
            <a:spLocks/>
          </p:cNvSpPr>
          <p:nvPr/>
        </p:nvSpPr>
        <p:spPr>
          <a:xfrm rot="881266">
            <a:off x="5041286" y="5130392"/>
            <a:ext cx="8534400" cy="17526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he-IL" dirty="0" smtClean="0">
                <a:solidFill>
                  <a:schemeClr val="bg1"/>
                </a:solidFill>
              </a:rPr>
              <a:t>רמה ב' </a:t>
            </a:r>
          </a:p>
          <a:p>
            <a:pPr>
              <a:lnSpc>
                <a:spcPct val="150000"/>
              </a:lnSpc>
            </a:pPr>
            <a:endParaRPr lang="he-I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0" y="4921658"/>
            <a:ext cx="59046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000" dirty="0" smtClean="0"/>
              <a:t>הורַיי רצו שאהיה שחקן כדורגל.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5044952" y="1772816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3461" y="4948590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6040" y="627229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487777" y="4941168"/>
            <a:ext cx="52156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000" dirty="0" smtClean="0"/>
              <a:t>אני רציתי להיות רַקדָן בלט.</a:t>
            </a:r>
            <a:endParaRPr lang="en-US" sz="3000" dirty="0"/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836712"/>
            <a:ext cx="5096115" cy="3377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 descr="גזירת מסך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1"/>
          <a:stretch/>
        </p:blipFill>
        <p:spPr>
          <a:xfrm>
            <a:off x="1323921" y="442314"/>
            <a:ext cx="2952328" cy="4166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4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20136" y="4932457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בכינרת המים מתוקים.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156788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5509" y="4994012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3" y="4996599"/>
            <a:ext cx="52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המים בים המלח מלוחים מאוד.</a:t>
            </a:r>
            <a:endParaRPr lang="en-US" sz="32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802658"/>
            <a:ext cx="4842005" cy="3214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תוצאת תמונה עבור ‪dead sea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802658"/>
            <a:ext cx="5375920" cy="3595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394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26603" y="4958460"/>
            <a:ext cx="4553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יַעֵל אוהבת טיולים בטבע.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235509" y="4994012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3" y="4996599"/>
            <a:ext cx="5215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בעלה מעדיף לשחק ב-</a:t>
            </a:r>
            <a:r>
              <a:rPr lang="en-US" sz="2800" dirty="0" err="1" smtClean="0"/>
              <a:t>xbox</a:t>
            </a:r>
            <a:r>
              <a:rPr lang="he-IL" sz="2800" dirty="0" smtClean="0"/>
              <a:t>.</a:t>
            </a:r>
            <a:endParaRPr lang="en-US" sz="2800" dirty="0"/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59068" y="205970"/>
            <a:ext cx="7076023" cy="4661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519936" y="836712"/>
            <a:ext cx="115212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7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7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8891917" y="437107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0617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4" grpId="0"/>
          <p:bldP spid="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609503" y="1628800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39210" y="2675882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>
                <a:solidFill>
                  <a:srgbClr val="002060"/>
                </a:solidFill>
              </a:rPr>
              <a:t>______________________________</a:t>
            </a:r>
            <a:r>
              <a:rPr lang="he-IL" sz="3200" b="1" dirty="0">
                <a:solidFill>
                  <a:srgbClr val="002060"/>
                </a:solidFill>
              </a:rPr>
              <a:t>.</a:t>
            </a:r>
            <a:endParaRPr lang="he-IL" sz="3200" b="1" dirty="0" smtClean="0">
              <a:solidFill>
                <a:srgbClr val="002060"/>
              </a:solidFill>
            </a:endParaRPr>
          </a:p>
          <a:p>
            <a:pPr algn="ctr"/>
            <a:r>
              <a:rPr lang="he-IL" sz="2800" b="1" dirty="0" smtClean="0">
                <a:solidFill>
                  <a:srgbClr val="002060"/>
                </a:solidFill>
              </a:rPr>
              <a:t>משפט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28059" y="255607"/>
            <a:ext cx="2843410" cy="70788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sz="4000" dirty="0" smtClean="0"/>
              <a:t>משפט</a:t>
            </a:r>
            <a:r>
              <a:rPr lang="he-IL" sz="4000" dirty="0"/>
              <a:t>י</a:t>
            </a:r>
            <a:r>
              <a:rPr lang="he-IL" sz="4000" dirty="0" smtClean="0"/>
              <a:t> ניגוד</a:t>
            </a:r>
            <a:endParaRPr lang="en-US" sz="4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2065" y="2675881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>
                <a:solidFill>
                  <a:srgbClr val="002060"/>
                </a:solidFill>
              </a:rPr>
              <a:t>_____________________________</a:t>
            </a:r>
            <a:r>
              <a:rPr lang="he-IL" sz="3200" b="1" dirty="0" smtClean="0">
                <a:solidFill>
                  <a:srgbClr val="002060"/>
                </a:solidFill>
              </a:rPr>
              <a:t>.</a:t>
            </a:r>
            <a:endParaRPr lang="he-IL" sz="3200" b="1" dirty="0">
              <a:solidFill>
                <a:srgbClr val="002060"/>
              </a:solidFill>
            </a:endParaRPr>
          </a:p>
          <a:p>
            <a:r>
              <a:rPr lang="he-IL" sz="3200" b="1" dirty="0" smtClean="0">
                <a:solidFill>
                  <a:srgbClr val="002060"/>
                </a:solidFill>
              </a:rPr>
              <a:t>             </a:t>
            </a:r>
            <a:r>
              <a:rPr lang="he-IL" sz="2800" b="1" dirty="0" smtClean="0">
                <a:solidFill>
                  <a:srgbClr val="002060"/>
                </a:solidFill>
              </a:rPr>
              <a:t>משפט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00997" y="2675882"/>
            <a:ext cx="316914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2065" y="6381328"/>
            <a:ext cx="11481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000" dirty="0" smtClean="0"/>
              <a:t>משפטי ניגוד: </a:t>
            </a:r>
            <a:r>
              <a:rPr lang="en-US" sz="2000" dirty="0"/>
              <a:t>Contrast sentences, Phrases de </a:t>
            </a:r>
            <a:r>
              <a:rPr lang="en-US" sz="2000" dirty="0" err="1" smtClean="0"/>
              <a:t>contraste</a:t>
            </a:r>
            <a:r>
              <a:rPr lang="en-US" sz="2000" dirty="0"/>
              <a:t>, </a:t>
            </a:r>
            <a:r>
              <a:rPr lang="en-US" sz="2000" dirty="0" err="1"/>
              <a:t>sentencias</a:t>
            </a:r>
            <a:r>
              <a:rPr lang="en-US" sz="2000" dirty="0"/>
              <a:t> de </a:t>
            </a:r>
            <a:r>
              <a:rPr lang="en-US" sz="2000" dirty="0" err="1" smtClean="0"/>
              <a:t>contraste</a:t>
            </a:r>
            <a:r>
              <a:rPr lang="en-US" sz="2000" dirty="0" smtClean="0"/>
              <a:t>, </a:t>
            </a:r>
            <a:r>
              <a:rPr lang="az-Cyrl-AZ" sz="2000" dirty="0"/>
              <a:t>контрастные предложения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71448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08168" y="4957795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החיים בקיבוץ שקַטים ורגוּעים.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61827" y="1620313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5509" y="4994012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3" y="4996599"/>
            <a:ext cx="52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החיים בעיר____________.</a:t>
            </a:r>
            <a:endParaRPr lang="en-US" sz="3200" dirty="0"/>
          </a:p>
        </p:txBody>
      </p:sp>
      <p:pic>
        <p:nvPicPr>
          <p:cNvPr id="7170" name="Picture 2" descr="תוצאת תמונה עבור ‪kibbutz tzuba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52" y="1336032"/>
            <a:ext cx="5040532" cy="3440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תוצאת תמונה עבור ‪tel aviv‬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242207"/>
            <a:ext cx="5010443" cy="3520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1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1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81428" y="3683059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החיים בישראל הם _______.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593484" y="812238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82128" y="3645024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98074" y="3663133"/>
            <a:ext cx="54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החיים במדינה ממנה באתי הם____.</a:t>
            </a:r>
            <a:endParaRPr lang="en-US" sz="28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764704"/>
            <a:ext cx="5040560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361953"/>
            <a:ext cx="3267058" cy="326705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20136" y="4276720"/>
            <a:ext cx="4792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בישראל אפשר/אי-אפשר _____.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82129" y="4276720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82995" y="4312937"/>
            <a:ext cx="54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ב________________________.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7754813" y="4897405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בישראל יש/אין __________.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5382154" y="4933622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94058" y="4936209"/>
            <a:ext cx="54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ב________________________.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7719051" y="5603280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ישראל _______________.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5346392" y="5639497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29820" y="5642084"/>
            <a:ext cx="54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/>
              <a:t>_</a:t>
            </a:r>
            <a:r>
              <a:rPr lang="he-IL" sz="2800" dirty="0" smtClean="0"/>
              <a:t>________________________.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7719051" y="6251352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ישראלים ______________.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346392" y="6287569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-129820" y="6290156"/>
            <a:ext cx="548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/>
              <a:t>_</a:t>
            </a:r>
            <a:r>
              <a:rPr lang="he-IL" sz="2800" dirty="0" smtClean="0"/>
              <a:t>________________________.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867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  <p:bldP spid="11" grpId="0"/>
          <p:bldP spid="12" grpId="0" animBg="1"/>
          <p:bldP spid="13" grpId="0"/>
          <p:bldP spid="15" grpId="0"/>
          <p:bldP spid="16" grpId="0" animBg="1"/>
          <p:bldP spid="17" grpId="0"/>
          <p:bldP spid="18" grpId="0"/>
          <p:bldP spid="19" grpId="0" animBg="1"/>
          <p:bldP spid="20" grpId="0"/>
          <p:bldP spid="21" grpId="0"/>
          <p:bldP spid="22" grpId="0" animBg="1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3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7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  <p:bldP spid="11" grpId="0"/>
          <p:bldP spid="12" grpId="0" animBg="1"/>
          <p:bldP spid="13" grpId="0"/>
          <p:bldP spid="15" grpId="0"/>
          <p:bldP spid="16" grpId="0" animBg="1"/>
          <p:bldP spid="17" grpId="0"/>
          <p:bldP spid="18" grpId="0"/>
          <p:bldP spid="19" grpId="0" animBg="1"/>
          <p:bldP spid="20" grpId="0"/>
          <p:bldP spid="21" grpId="0"/>
          <p:bldP spid="22" grpId="0" animBg="1"/>
          <p:bldP spid="23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36160" y="4957795"/>
            <a:ext cx="4353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dirty="0" smtClean="0"/>
              <a:t>אני _________________.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744072" y="165191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3726" y="4996599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873" y="4996599"/>
            <a:ext cx="52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אחי/אחותי/אמי/אבי/חבריי ___. </a:t>
            </a:r>
            <a:endParaRPr lang="en-US" sz="3200" dirty="0"/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3" y="471075"/>
            <a:ext cx="6267967" cy="4242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222" y="308931"/>
            <a:ext cx="2809488" cy="456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7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zeevgalili.com/wp-content/uploads/2012/05/%D7%99%D7%A8%D7%95%D7%A9%D7%9C%D7%99%D7%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0176" y="127568"/>
            <a:ext cx="3083496" cy="2054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ttp://www.eliguide.co.il/UserFiles/Tel-Av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1464" y="188640"/>
            <a:ext cx="3376564" cy="1993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19936" y="-34043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563778"/>
            <a:ext cx="3088804" cy="2128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91" y="3445743"/>
            <a:ext cx="3376564" cy="224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24192" y="218194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ירושלים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59496" y="217624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תל אביב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74776" y="573976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אוניברסיטה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12224" y="5692693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אולפן עברית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97066" y="3068960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מחבר ישר 12"/>
          <p:cNvCxnSpPr/>
          <p:nvPr/>
        </p:nvCxnSpPr>
        <p:spPr>
          <a:xfrm flipV="1">
            <a:off x="0" y="3000650"/>
            <a:ext cx="12192000" cy="6831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696400" y="6381328"/>
            <a:ext cx="2376264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he-IL" dirty="0" smtClean="0">
                <a:solidFill>
                  <a:schemeClr val="tx1"/>
                </a:solidFill>
              </a:rPr>
              <a:t>הצעות לשיחה / כתיבה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03" y="0"/>
            <a:ext cx="12240683" cy="700201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-99392"/>
            <a:ext cx="10972800" cy="1143000"/>
          </a:xfrm>
        </p:spPr>
        <p:txBody>
          <a:bodyPr>
            <a:normAutofit/>
          </a:bodyPr>
          <a:lstStyle/>
          <a:p>
            <a:r>
              <a:rPr lang="he-IL" sz="54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cs typeface="+mn-cs"/>
              </a:rPr>
              <a:t>קישורים</a:t>
            </a:r>
            <a:endParaRPr lang="en-US" sz="5400" b="1" dirty="0"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cs typeface="+mn-cs"/>
            </a:endParaRPr>
          </a:p>
        </p:txBody>
      </p:sp>
      <p:sp>
        <p:nvSpPr>
          <p:cNvPr id="3" name="פינה מקופלת 2"/>
          <p:cNvSpPr/>
          <p:nvPr/>
        </p:nvSpPr>
        <p:spPr>
          <a:xfrm>
            <a:off x="263352" y="4292929"/>
            <a:ext cx="5976664" cy="2448272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he-IL" sz="2400" dirty="0" smtClean="0"/>
              <a:t>תרגילים כתובים בספרי לימוד: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 smtClean="0"/>
              <a:t>אולפן עברית 383-384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 smtClean="0"/>
              <a:t>להצליח בעברית, ב' למתקדמים </a:t>
            </a:r>
            <a:r>
              <a:rPr lang="en-US" dirty="0" smtClean="0"/>
              <a:t>83-84</a:t>
            </a:r>
            <a:endParaRPr lang="he-IL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 smtClean="0"/>
              <a:t>עברית חיה רמה ב' 178-179</a:t>
            </a:r>
            <a:endParaRPr lang="en-US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dirty="0" smtClean="0"/>
              <a:t>עברית מבראשית ב' 167</a:t>
            </a:r>
            <a:endParaRPr lang="en-US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10" y="4369606"/>
            <a:ext cx="1599617" cy="2294917"/>
          </a:xfrm>
          <a:prstGeom prst="rect">
            <a:avLst/>
          </a:prstGeom>
        </p:spPr>
      </p:pic>
      <p:pic>
        <p:nvPicPr>
          <p:cNvPr id="9" name="תמונה 8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619" y="840540"/>
            <a:ext cx="2252910" cy="2252910"/>
          </a:xfrm>
          <a:prstGeom prst="rect">
            <a:avLst/>
          </a:prstGeom>
        </p:spPr>
      </p:pic>
      <p:pic>
        <p:nvPicPr>
          <p:cNvPr id="10" name="תמונה 9">
            <a:hlinkClick r:id="rId6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2" y="1966995"/>
            <a:ext cx="1951471" cy="195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8698619" y="3053315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מתאים למשחק אינטרנטי קבוצתי: </a:t>
            </a:r>
            <a:r>
              <a:rPr lang="en-US" dirty="0" smtClean="0"/>
              <a:t>Quizlet Live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2935" y="3854752"/>
            <a:ext cx="181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תרגיל מתוקשב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3520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52184" y="4864549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/>
              <a:t>ישראל עֲנייָה במים.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663952" y="156788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59896" y="5034837"/>
            <a:ext cx="2927993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9336" y="6457890"/>
            <a:ext cx="1215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However, in contrast, </a:t>
            </a:r>
            <a:r>
              <a:rPr lang="en-US" sz="2000" dirty="0" err="1"/>
              <a:t>cependant</a:t>
            </a:r>
            <a:r>
              <a:rPr lang="en-US" sz="2000" dirty="0"/>
              <a:t>, </a:t>
            </a:r>
            <a:r>
              <a:rPr lang="en-US" sz="2000" dirty="0" err="1"/>
              <a:t>contrairement</a:t>
            </a:r>
            <a:r>
              <a:rPr lang="en-US" sz="2000" dirty="0"/>
              <a:t>,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contraste</a:t>
            </a:r>
            <a:r>
              <a:rPr lang="en-US" sz="2000" dirty="0"/>
              <a:t>, sin embargo, </a:t>
            </a:r>
            <a:r>
              <a:rPr lang="az-Cyrl-AZ" sz="2000" dirty="0"/>
              <a:t>Вместе с тем</a:t>
            </a:r>
            <a:r>
              <a:rPr lang="en-US" sz="2000" dirty="0"/>
              <a:t>, </a:t>
            </a:r>
            <a:r>
              <a:rPr lang="az-Cyrl-AZ" sz="2000" dirty="0"/>
              <a:t>в противоположность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23873" y="4996599"/>
            <a:ext cx="521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dirty="0" smtClean="0"/>
              <a:t>אירופה עֲשירה מאוד במים.</a:t>
            </a:r>
            <a:endParaRPr lang="en-US" sz="3600" dirty="0"/>
          </a:p>
        </p:txBody>
      </p:sp>
      <p:pic>
        <p:nvPicPr>
          <p:cNvPr id="2" name="1AkHWevJd0A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79376" y="1302530"/>
            <a:ext cx="5118416" cy="2879109"/>
          </a:xfrm>
          <a:prstGeom prst="rect">
            <a:avLst/>
          </a:prstGeom>
        </p:spPr>
      </p:pic>
      <p:pic>
        <p:nvPicPr>
          <p:cNvPr id="8" name="AkQ5xKcRV4w"/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6916062" y="1302530"/>
            <a:ext cx="5118417" cy="28791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336" y="155343"/>
            <a:ext cx="1176075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e-IL" dirty="0" smtClean="0"/>
              <a:t>המתינו מספר שניות עד שיופיעו חיצי הפעלה על הסרטונים. מומלץ להפעיל את שניהם בו-זמנית לצורך השוואה. </a:t>
            </a:r>
          </a:p>
          <a:p>
            <a:pPr algn="ctr"/>
            <a:r>
              <a:rPr lang="he-IL" dirty="0" smtClean="0"/>
              <a:t>רצוי להריץ את סרטון המים (השמאלי) כ-10 שניות קדימה כדי לדלג על ההקדמה. הסרטונים יפעלו רק בתנאי שיש חיבור לאינטרנט.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3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3" grpId="0"/>
          <p:bldP spid="1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44072" y="4917546"/>
            <a:ext cx="518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/>
              <a:t>לרינה יש שיער מְתולתָל.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156788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9119" y="4953754"/>
            <a:ext cx="295291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3751" y="442524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847817" y="4917546"/>
            <a:ext cx="521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dirty="0" smtClean="0"/>
              <a:t>לחנה יש שֵיער חָלק.</a:t>
            </a:r>
            <a:endParaRPr lang="en-US" sz="3600" dirty="0"/>
          </a:p>
        </p:txBody>
      </p:sp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79" y="714663"/>
            <a:ext cx="5219968" cy="365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 descr="גזירת מסך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4"/>
          <a:stretch/>
        </p:blipFill>
        <p:spPr>
          <a:xfrm>
            <a:off x="431895" y="632000"/>
            <a:ext cx="5304064" cy="379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9336" y="6457890"/>
            <a:ext cx="12155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However, in contrast, </a:t>
            </a:r>
            <a:r>
              <a:rPr lang="en-US" sz="2000" dirty="0" err="1"/>
              <a:t>cependant</a:t>
            </a:r>
            <a:r>
              <a:rPr lang="en-US" sz="2000" dirty="0"/>
              <a:t>, </a:t>
            </a:r>
            <a:r>
              <a:rPr lang="en-US" sz="2000" dirty="0" err="1"/>
              <a:t>contrairement</a:t>
            </a:r>
            <a:r>
              <a:rPr lang="en-US" sz="2000" dirty="0"/>
              <a:t>,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contraste</a:t>
            </a:r>
            <a:r>
              <a:rPr lang="en-US" sz="2000" dirty="0"/>
              <a:t>, sin embargo, </a:t>
            </a:r>
            <a:r>
              <a:rPr lang="az-Cyrl-AZ" sz="2000" dirty="0"/>
              <a:t>Вместе с тем</a:t>
            </a:r>
            <a:r>
              <a:rPr lang="en-US" sz="2000" dirty="0"/>
              <a:t>, </a:t>
            </a:r>
            <a:r>
              <a:rPr lang="az-Cyrl-AZ" sz="2000" dirty="0"/>
              <a:t>в противоположность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3835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16080" y="4948324"/>
            <a:ext cx="51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dirty="0" smtClean="0"/>
              <a:t> טלי מִשתַדֶלֶת לעזור לכולם.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156788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16016" y="5001358"/>
            <a:ext cx="2660691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9576" y="6475774"/>
            <a:ext cx="1215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Apathetic, indifferent</a:t>
            </a:r>
            <a:r>
              <a:rPr lang="en-US" dirty="0"/>
              <a:t>, </a:t>
            </a:r>
            <a:r>
              <a:rPr lang="en-US" dirty="0" err="1" smtClean="0"/>
              <a:t>apathique</a:t>
            </a:r>
            <a:r>
              <a:rPr lang="en-US" dirty="0"/>
              <a:t>, </a:t>
            </a:r>
            <a:r>
              <a:rPr lang="en-US" dirty="0" err="1" smtClean="0"/>
              <a:t>indifférent</a:t>
            </a:r>
            <a:r>
              <a:rPr lang="en-US" dirty="0"/>
              <a:t>, </a:t>
            </a:r>
            <a:r>
              <a:rPr lang="en-US" dirty="0" err="1" smtClean="0"/>
              <a:t>apático</a:t>
            </a:r>
            <a:r>
              <a:rPr lang="en-US" dirty="0"/>
              <a:t>, </a:t>
            </a:r>
            <a:r>
              <a:rPr lang="en-US" dirty="0" err="1" smtClean="0"/>
              <a:t>indiferente</a:t>
            </a:r>
            <a:r>
              <a:rPr lang="en-US" dirty="0" smtClean="0"/>
              <a:t>, </a:t>
            </a:r>
            <a:r>
              <a:rPr lang="az-Cyrl-AZ" dirty="0" smtClean="0"/>
              <a:t>апатичный</a:t>
            </a:r>
            <a:r>
              <a:rPr lang="en-US" dirty="0" smtClean="0"/>
              <a:t>, </a:t>
            </a:r>
            <a:r>
              <a:rPr lang="az-Cyrl-AZ" dirty="0" smtClean="0"/>
              <a:t>равнодушный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8" name="Picture 4" descr="תוצאת תמונה עבור ‪slacker student‬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9"/>
          <a:stretch/>
        </p:blipFill>
        <p:spPr bwMode="auto">
          <a:xfrm>
            <a:off x="538406" y="1002963"/>
            <a:ext cx="5186863" cy="332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53061" y="432847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צילום: </a:t>
            </a:r>
            <a:r>
              <a:rPr lang="en-US" sz="1200" dirty="0" smtClean="0"/>
              <a:t>Thinkstock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703801" y="4948324"/>
            <a:ext cx="521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600" dirty="0" smtClean="0"/>
              <a:t>יוסי </a:t>
            </a:r>
            <a:r>
              <a:rPr lang="he-IL" sz="3600" b="1" dirty="0" smtClean="0"/>
              <a:t>אָדיש</a:t>
            </a:r>
            <a:r>
              <a:rPr lang="en-US" sz="3600" dirty="0" smtClean="0"/>
              <a:t> </a:t>
            </a:r>
            <a:r>
              <a:rPr lang="he-IL" sz="3600" dirty="0" smtClean="0"/>
              <a:t>לעולם.</a:t>
            </a:r>
            <a:endParaRPr 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10740330" y="64624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/>
              <a:t>אדיש/ה:</a:t>
            </a:r>
            <a:endParaRPr lang="en-US" b="1" dirty="0"/>
          </a:p>
        </p:txBody>
      </p:sp>
      <p:pic>
        <p:nvPicPr>
          <p:cNvPr id="8" name="תמונה 7" descr="גזירת מסך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1"/>
          <a:stretch/>
        </p:blipFill>
        <p:spPr>
          <a:xfrm>
            <a:off x="6938714" y="1068790"/>
            <a:ext cx="5061942" cy="3367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הסבר אליפטי 8"/>
          <p:cNvSpPr/>
          <p:nvPr/>
        </p:nvSpPr>
        <p:spPr>
          <a:xfrm>
            <a:off x="2495600" y="1068790"/>
            <a:ext cx="2016224" cy="848042"/>
          </a:xfrm>
          <a:prstGeom prst="wedgeEllipseCallout">
            <a:avLst>
              <a:gd name="adj1" fmla="val -61839"/>
              <a:gd name="adj2" fmla="val 7710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dirty="0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לא </a:t>
            </a:r>
            <a:r>
              <a:rPr lang="he-IL" dirty="0" err="1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איכפת</a:t>
            </a:r>
            <a:r>
              <a:rPr lang="he-IL" dirty="0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 לי!</a:t>
            </a:r>
            <a:endParaRPr lang="en-US" dirty="0">
              <a:solidFill>
                <a:schemeClr val="tx1"/>
              </a:solidFill>
              <a:cs typeface="Guttman Yad-Brush" panose="02010401010101010101" pitchFamily="2" charset="-79"/>
            </a:endParaRPr>
          </a:p>
        </p:txBody>
      </p:sp>
      <p:sp>
        <p:nvSpPr>
          <p:cNvPr id="15" name="הסבר אליפטי 14"/>
          <p:cNvSpPr/>
          <p:nvPr/>
        </p:nvSpPr>
        <p:spPr>
          <a:xfrm>
            <a:off x="6672064" y="937825"/>
            <a:ext cx="2317626" cy="848042"/>
          </a:xfrm>
          <a:prstGeom prst="wedgeEllipseCallout">
            <a:avLst>
              <a:gd name="adj1" fmla="val 34398"/>
              <a:gd name="adj2" fmla="val 73599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sz="2000" dirty="0" err="1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א</a:t>
            </a:r>
            <a:r>
              <a:rPr lang="he-IL" sz="2000" dirty="0" err="1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י</a:t>
            </a:r>
            <a:r>
              <a:rPr lang="he-IL" sz="2000" dirty="0" err="1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כפת</a:t>
            </a:r>
            <a:r>
              <a:rPr lang="he-IL" sz="2000" dirty="0" smtClean="0">
                <a:solidFill>
                  <a:schemeClr val="tx1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 לי!</a:t>
            </a:r>
            <a:endParaRPr lang="en-US" sz="2000" dirty="0">
              <a:solidFill>
                <a:schemeClr val="tx1"/>
              </a:solidFill>
              <a:cs typeface="Guttman Yad-Brush" panose="02010401010101010101" pitchFamily="2" charset="-79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128448" y="4415537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320" y="6113648"/>
            <a:ext cx="12155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To make an effort, </a:t>
            </a:r>
            <a:r>
              <a:rPr lang="en-US" dirty="0"/>
              <a:t>to try, essayer, faire un effort, </a:t>
            </a:r>
            <a:r>
              <a:rPr lang="en-US" dirty="0" err="1"/>
              <a:t>hacer</a:t>
            </a:r>
            <a:r>
              <a:rPr lang="en-US" dirty="0"/>
              <a:t> un </a:t>
            </a:r>
            <a:r>
              <a:rPr lang="en-US" dirty="0" err="1" smtClean="0"/>
              <a:t>esfuerzo</a:t>
            </a:r>
            <a:r>
              <a:rPr lang="en-US" dirty="0"/>
              <a:t>, </a:t>
            </a:r>
            <a:r>
              <a:rPr lang="en-US" dirty="0" err="1" smtClean="0"/>
              <a:t>probar</a:t>
            </a:r>
            <a:r>
              <a:rPr lang="en-US" dirty="0" smtClean="0"/>
              <a:t>, </a:t>
            </a:r>
            <a:r>
              <a:rPr lang="az-Cyrl-AZ" dirty="0" smtClean="0"/>
              <a:t>приложить усилия</a:t>
            </a:r>
            <a:r>
              <a:rPr lang="en-US" dirty="0" smtClean="0"/>
              <a:t>, </a:t>
            </a:r>
            <a:r>
              <a:rPr lang="az-Cyrl-AZ" dirty="0"/>
              <a:t>стараться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301733" y="6100286"/>
            <a:ext cx="1919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 smtClean="0"/>
              <a:t>להשתדל </a:t>
            </a:r>
            <a:r>
              <a:rPr lang="he-IL" sz="1600" dirty="0" smtClean="0"/>
              <a:t>+שה"פ</a:t>
            </a:r>
            <a:r>
              <a:rPr lang="he-IL" sz="1600" b="1" dirty="0" smtClean="0"/>
              <a:t>: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1305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3" grpId="0"/>
          <p:bldP spid="5" grpId="0"/>
          <p:bldP spid="14" grpId="0"/>
          <p:bldP spid="2" grpId="0"/>
          <p:bldP spid="9" grpId="0" animBg="1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3" grpId="0"/>
          <p:bldP spid="5" grpId="0"/>
          <p:bldP spid="14" grpId="0"/>
          <p:bldP spid="2" grpId="0"/>
          <p:bldP spid="9" grpId="0" animBg="1"/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58472" y="4718355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דני נִזהר מהשמש.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6060432" y="1877321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52165" y="4866289"/>
            <a:ext cx="3020731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6604" y="6171457"/>
            <a:ext cx="11979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dirty="0" smtClean="0"/>
              <a:t>[להיזהר] מ- </a:t>
            </a:r>
            <a:r>
              <a:rPr lang="en-US" dirty="0" smtClean="0"/>
              <a:t>to beware, to be cautious, to be careful</a:t>
            </a:r>
            <a:r>
              <a:rPr lang="en-US" dirty="0"/>
              <a:t>, </a:t>
            </a:r>
            <a:r>
              <a:rPr lang="en-US" dirty="0" err="1"/>
              <a:t>Méfiez-vous</a:t>
            </a:r>
            <a:r>
              <a:rPr lang="en-US" dirty="0"/>
              <a:t> des, </a:t>
            </a:r>
            <a:r>
              <a:rPr lang="en-US" dirty="0" smtClean="0"/>
              <a:t>faire attention, </a:t>
            </a:r>
            <a:r>
              <a:rPr lang="en-US" dirty="0" err="1" smtClean="0"/>
              <a:t>tener</a:t>
            </a:r>
            <a:r>
              <a:rPr lang="en-US" dirty="0" smtClean="0"/>
              <a:t> </a:t>
            </a:r>
            <a:r>
              <a:rPr lang="en-US" dirty="0" err="1" smtClean="0"/>
              <a:t>cuidado</a:t>
            </a:r>
            <a:r>
              <a:rPr lang="en-US" dirty="0" smtClean="0"/>
              <a:t>, </a:t>
            </a:r>
            <a:r>
              <a:rPr lang="en-US" dirty="0" err="1" smtClean="0"/>
              <a:t>precaucion</a:t>
            </a:r>
            <a:r>
              <a:rPr lang="en-US" dirty="0" smtClean="0"/>
              <a:t>, </a:t>
            </a:r>
            <a:r>
              <a:rPr lang="en-US" dirty="0" err="1" smtClean="0"/>
              <a:t>cuidado</a:t>
            </a:r>
            <a:r>
              <a:rPr lang="en-US" dirty="0" smtClean="0"/>
              <a:t> </a:t>
            </a:r>
            <a:r>
              <a:rPr lang="en-US" dirty="0"/>
              <a:t>con </a:t>
            </a:r>
            <a:r>
              <a:rPr lang="en-US" dirty="0" smtClean="0"/>
              <a:t>las, </a:t>
            </a:r>
            <a:r>
              <a:rPr lang="az-Cyrl-AZ" dirty="0" smtClean="0"/>
              <a:t>Опасаясь</a:t>
            </a:r>
            <a:r>
              <a:rPr lang="en-US" dirty="0" smtClean="0"/>
              <a:t>, </a:t>
            </a:r>
            <a:r>
              <a:rPr lang="az-Cyrl-AZ" dirty="0"/>
              <a:t>быть осторожным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55813" y="403263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463460" y="4691263"/>
            <a:ext cx="5215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רינה שְזוּפָה</a:t>
            </a:r>
            <a:r>
              <a:rPr lang="en-US" sz="4800" dirty="0" smtClean="0"/>
              <a:t> </a:t>
            </a:r>
            <a:r>
              <a:rPr lang="he-IL" sz="4800" dirty="0" smtClean="0"/>
              <a:t>מאוד.</a:t>
            </a:r>
            <a:endParaRPr lang="en-US" sz="48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71"/>
          <a:stretch/>
        </p:blipFill>
        <p:spPr>
          <a:xfrm>
            <a:off x="263352" y="1265419"/>
            <a:ext cx="5797080" cy="280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60" y="1128923"/>
            <a:ext cx="4886472" cy="3111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2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58472" y="4718355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err="1" smtClean="0"/>
              <a:t>סיהין</a:t>
            </a:r>
            <a:r>
              <a:rPr lang="he-IL" sz="4000" dirty="0" smtClean="0"/>
              <a:t> לומדת משפטים.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590141" y="1581351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43872" y="4814373"/>
            <a:ext cx="2732699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28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28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34923" y="3760942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</a:t>
            </a:r>
            <a:r>
              <a:rPr lang="he-IL" sz="1200" dirty="0"/>
              <a:t>ם</a:t>
            </a:r>
            <a:r>
              <a:rPr lang="he-IL" sz="1200" dirty="0" smtClean="0"/>
              <a:t>: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249627" y="4779910"/>
            <a:ext cx="521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3200" dirty="0" smtClean="0"/>
              <a:t>דפנה עובדת בחנות מַמְתָקים.</a:t>
            </a:r>
            <a:endParaRPr lang="en-US" sz="32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868" y="836712"/>
            <a:ext cx="5179078" cy="2912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767011"/>
            <a:ext cx="5068166" cy="3382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201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14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51266" y="4916000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/>
              <a:t>ציפי צמחונית.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735960" y="156788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9643" y="5049215"/>
            <a:ext cx="302433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91569" y="4714266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115982" y="4987660"/>
            <a:ext cx="5215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000" dirty="0" smtClean="0"/>
              <a:t>דנה "מתה" על בשר.</a:t>
            </a:r>
            <a:endParaRPr lang="en-US" sz="4000" dirty="0"/>
          </a:p>
        </p:txBody>
      </p:sp>
      <p:pic>
        <p:nvPicPr>
          <p:cNvPr id="2" name="תמונה 1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1061714"/>
            <a:ext cx="4576729" cy="3283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9" y="457103"/>
            <a:ext cx="4165814" cy="42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51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384032" y="4910171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400" dirty="0" smtClean="0"/>
              <a:t>אורי חוצְפָּן.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6144344" y="1655707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9643" y="5049215"/>
            <a:ext cx="302433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2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2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4098" y="4442074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114816" y="4918138"/>
            <a:ext cx="5215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400" dirty="0" smtClean="0"/>
              <a:t>יובל מְנומָס.</a:t>
            </a:r>
            <a:endParaRPr lang="en-US" sz="4400" dirty="0"/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2"/>
          <a:stretch/>
        </p:blipFill>
        <p:spPr>
          <a:xfrm>
            <a:off x="7896200" y="479973"/>
            <a:ext cx="379042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9688" y="5810689"/>
            <a:ext cx="1228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e-IL" dirty="0" smtClean="0"/>
              <a:t>חוצפן/חוצפנית: </a:t>
            </a:r>
            <a:r>
              <a:rPr lang="en-US" dirty="0" smtClean="0"/>
              <a:t>insolent, cheeky, sassy, impudent, brazen, presumptuous,  </a:t>
            </a:r>
            <a:r>
              <a:rPr lang="en-US" dirty="0" err="1" smtClean="0"/>
              <a:t>effronté</a:t>
            </a:r>
            <a:r>
              <a:rPr lang="en-US" dirty="0"/>
              <a:t>, impertinent, </a:t>
            </a:r>
            <a:r>
              <a:rPr lang="en-US" dirty="0" err="1" smtClean="0"/>
              <a:t>présomptueux</a:t>
            </a:r>
            <a:r>
              <a:rPr lang="en-US" dirty="0"/>
              <a:t>, </a:t>
            </a:r>
            <a:r>
              <a:rPr lang="en-US" dirty="0" err="1" smtClean="0"/>
              <a:t>presuntuoso</a:t>
            </a:r>
            <a:r>
              <a:rPr lang="en-US" dirty="0"/>
              <a:t>, </a:t>
            </a:r>
            <a:r>
              <a:rPr lang="en-US" dirty="0" err="1" smtClean="0"/>
              <a:t>descarado</a:t>
            </a:r>
            <a:r>
              <a:rPr lang="en-US" dirty="0" smtClean="0"/>
              <a:t>, </a:t>
            </a:r>
            <a:r>
              <a:rPr lang="az-Cyrl-AZ" dirty="0" smtClean="0"/>
              <a:t>нахальный</a:t>
            </a:r>
            <a:r>
              <a:rPr lang="en-US" dirty="0" smtClean="0"/>
              <a:t>, </a:t>
            </a:r>
            <a:endParaRPr lang="en-US" dirty="0"/>
          </a:p>
        </p:txBody>
      </p:sp>
      <p:pic>
        <p:nvPicPr>
          <p:cNvPr id="9" name="תמונה 8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809404"/>
            <a:ext cx="5237649" cy="3631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2143100" y="6470864"/>
            <a:ext cx="1005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מנומס/מנומסת: </a:t>
            </a:r>
            <a:r>
              <a:rPr lang="en-US" dirty="0" smtClean="0"/>
              <a:t>polite</a:t>
            </a:r>
            <a:r>
              <a:rPr lang="en-US" dirty="0"/>
              <a:t>, well-mannered, </a:t>
            </a:r>
            <a:r>
              <a:rPr lang="en-US" dirty="0" err="1" smtClean="0"/>
              <a:t>poli</a:t>
            </a:r>
            <a:r>
              <a:rPr lang="en-US" dirty="0"/>
              <a:t>, </a:t>
            </a:r>
            <a:r>
              <a:rPr lang="en-US" dirty="0" smtClean="0"/>
              <a:t>Cortés, </a:t>
            </a:r>
            <a:r>
              <a:rPr lang="az-Cyrl-AZ" dirty="0"/>
              <a:t>вежливый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49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1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380073" y="4912439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אבא שלי קַמצָן.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6133916" y="1554916"/>
            <a:ext cx="1152128" cy="221599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</a:t>
            </a:r>
            <a:endParaRPr lang="he-IL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27543" y="5079992"/>
            <a:ext cx="339613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,</a:t>
            </a:r>
            <a:r>
              <a:rPr lang="he-IL" sz="3600" dirty="0" smtClean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 לעומת </a:t>
            </a:r>
            <a:r>
              <a:rPr lang="he-IL" sz="3600" dirty="0">
                <a:solidFill>
                  <a:schemeClr val="tx1"/>
                </a:solidFill>
                <a:latin typeface="Guttman Yad-Brush" pitchFamily="2" charset="-79"/>
                <a:cs typeface="Guttman Yad-Brush" pitchFamily="2" charset="-79"/>
              </a:rPr>
              <a:t>זאת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51573" y="-39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1200" dirty="0" smtClean="0"/>
              <a:t>צילומים: </a:t>
            </a:r>
            <a:r>
              <a:rPr lang="en-US" sz="1200" dirty="0" err="1" smtClean="0"/>
              <a:t>Gettyimages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-688082" y="4987658"/>
            <a:ext cx="5215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4800" dirty="0" smtClean="0"/>
              <a:t>אני בַּזבְּזָן.</a:t>
            </a:r>
            <a:endParaRPr lang="en-US" sz="4800" dirty="0"/>
          </a:p>
        </p:txBody>
      </p:sp>
      <p:pic>
        <p:nvPicPr>
          <p:cNvPr id="3" name="תמונה 2" descr="גזירת מסך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276608"/>
            <a:ext cx="4022021" cy="4575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 descr="גזירת מסך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33" y="728956"/>
            <a:ext cx="5283472" cy="3626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991544" y="6155647"/>
            <a:ext cx="100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קמצן/קמצנית:</a:t>
            </a:r>
            <a:r>
              <a:rPr lang="en-US" dirty="0" smtClean="0"/>
              <a:t>  </a:t>
            </a:r>
            <a:r>
              <a:rPr lang="he-IL" dirty="0" smtClean="0"/>
              <a:t> </a:t>
            </a:r>
            <a:r>
              <a:rPr lang="en-US" dirty="0" smtClean="0"/>
              <a:t>miser, tightwad, cheapskate, </a:t>
            </a:r>
            <a:r>
              <a:rPr lang="en-US" dirty="0" err="1" smtClean="0"/>
              <a:t>radin</a:t>
            </a:r>
            <a:r>
              <a:rPr lang="en-US" dirty="0" smtClean="0"/>
              <a:t>, </a:t>
            </a:r>
            <a:r>
              <a:rPr lang="en-US" dirty="0" err="1" smtClean="0"/>
              <a:t>avaro</a:t>
            </a:r>
            <a:r>
              <a:rPr lang="en-US" dirty="0" smtClean="0"/>
              <a:t>, </a:t>
            </a:r>
            <a:r>
              <a:rPr lang="az-Cyrl-AZ" dirty="0" smtClean="0"/>
              <a:t>скряга</a:t>
            </a:r>
            <a:endParaRPr lang="he-IL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991544" y="6459265"/>
            <a:ext cx="1008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dirty="0" smtClean="0"/>
              <a:t>בזבזן/בזבזנית: </a:t>
            </a:r>
            <a:r>
              <a:rPr lang="en-US" dirty="0" smtClean="0"/>
              <a:t>spender, squanderer</a:t>
            </a:r>
            <a:r>
              <a:rPr lang="en-US" dirty="0"/>
              <a:t>, </a:t>
            </a:r>
            <a:r>
              <a:rPr lang="en-US" dirty="0" err="1" smtClean="0"/>
              <a:t>dépensier</a:t>
            </a:r>
            <a:r>
              <a:rPr lang="en-US" dirty="0"/>
              <a:t>, </a:t>
            </a:r>
            <a:r>
              <a:rPr lang="en-US" dirty="0" err="1" smtClean="0"/>
              <a:t>gastador</a:t>
            </a:r>
            <a:r>
              <a:rPr lang="en-US" dirty="0" smtClean="0"/>
              <a:t>, </a:t>
            </a:r>
            <a:r>
              <a:rPr lang="az-Cyrl-AZ" dirty="0"/>
              <a:t>транжира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57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10" grpId="0" animBg="1"/>
          <p:bldP spid="5" grpId="0"/>
          <p:bldP spid="14" grpId="0"/>
          <p:bldP spid="12" grpId="0"/>
        </p:bldLst>
      </p:timing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4809</TotalTime>
  <Words>565</Words>
  <Application>Microsoft Office PowerPoint</Application>
  <PresentationFormat>מותאם אישית</PresentationFormat>
  <Paragraphs>120</Paragraphs>
  <Slides>18</Slides>
  <Notes>0</Notes>
  <HiddenSlides>0</HiddenSlides>
  <MMClips>2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18</vt:i4>
      </vt:variant>
    </vt:vector>
  </HeadingPairs>
  <TitlesOfParts>
    <vt:vector size="19" baseType="lpstr">
      <vt:lpstr>ערכת נושא Office</vt:lpstr>
      <vt:lpstr>משפטי-ניגוד:                 לעומת זאת 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קישורים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משפטי-ניגוד</dc:title>
  <dc:creator>USER</dc:creator>
  <cp:lastModifiedBy>HP1</cp:lastModifiedBy>
  <cp:revision>277</cp:revision>
  <dcterms:created xsi:type="dcterms:W3CDTF">2013-07-03T01:15:43Z</dcterms:created>
  <dcterms:modified xsi:type="dcterms:W3CDTF">2016-12-03T14:29:37Z</dcterms:modified>
</cp:coreProperties>
</file>