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84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61" r:id="rId5"/>
    <p:sldId id="266" r:id="rId6"/>
    <p:sldId id="262" r:id="rId7"/>
    <p:sldId id="263" r:id="rId8"/>
    <p:sldId id="264" r:id="rId9"/>
    <p:sldId id="267" r:id="rId10"/>
    <p:sldId id="268" r:id="rId11"/>
    <p:sldId id="265" r:id="rId12"/>
    <p:sldId id="279" r:id="rId13"/>
    <p:sldId id="269" r:id="rId14"/>
    <p:sldId id="280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km-haifa.co.il/ulpanim/TempEx/kishurZman1unit/kishur/totzaa7.htm" TargetMode="External"/><Relationship Id="rId2" Type="http://schemas.openxmlformats.org/officeDocument/2006/relationships/hyperlink" Target="http://www.mkm-haifa.co.il/ulpanim/TempEx/kishurZman1unit/kishur/totzaa_a.htm" TargetMode="External"/><Relationship Id="rId1" Type="http://schemas.openxmlformats.org/officeDocument/2006/relationships/hyperlink" Target="http://www.mkm-haifa.co.il/ulpanim/TempEx/kishurZman1unit/kishur/siba_a.htm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km-haifa.co.il/ulpanim/TempEx/kishurZman1unit/kishur/totzaa7.htm" TargetMode="External"/><Relationship Id="rId2" Type="http://schemas.openxmlformats.org/officeDocument/2006/relationships/hyperlink" Target="http://www.mkm-haifa.co.il/ulpanim/TempEx/kishurZman1unit/kishur/totzaa_a.htm" TargetMode="External"/><Relationship Id="rId1" Type="http://schemas.openxmlformats.org/officeDocument/2006/relationships/hyperlink" Target="http://www.mkm-haifa.co.il/ulpanim/TempEx/kishurZman1unit/kishur/siba_a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0818E-279D-4BBA-AD64-097489A9604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B584D56-557A-4FA7-8415-5376764508CE}">
      <dgm:prSet phldrT="[טקסט]" custT="1"/>
      <dgm:spPr/>
      <dgm:t>
        <a:bodyPr/>
        <a:lstStyle/>
        <a:p>
          <a:pPr rtl="1"/>
          <a:r>
            <a:rPr lang="he-IL" sz="2400" b="1" dirty="0" smtClean="0"/>
            <a:t>משום ש...</a:t>
          </a:r>
          <a:endParaRPr lang="he-IL" sz="2400" b="1" dirty="0"/>
        </a:p>
      </dgm:t>
    </dgm:pt>
    <dgm:pt modelId="{5D8500B4-11F5-4547-B75B-477BA017A102}" type="parTrans" cxnId="{3CAEAB7F-F486-4BA8-B693-7F25EC72B9FE}">
      <dgm:prSet/>
      <dgm:spPr/>
      <dgm:t>
        <a:bodyPr/>
        <a:lstStyle/>
        <a:p>
          <a:pPr rtl="1"/>
          <a:endParaRPr lang="he-IL"/>
        </a:p>
      </dgm:t>
    </dgm:pt>
    <dgm:pt modelId="{81F09EB8-FE6A-4BD2-9617-289EC89C57FC}" type="sibTrans" cxnId="{3CAEAB7F-F486-4BA8-B693-7F25EC72B9FE}">
      <dgm:prSet custT="1"/>
      <dgm:spPr/>
      <dgm:t>
        <a:bodyPr/>
        <a:lstStyle/>
        <a:p>
          <a:pPr rtl="1"/>
          <a:r>
            <a:rPr lang="he-IL" sz="2400" dirty="0" smtClean="0"/>
            <a:t>מכיוון ש...</a:t>
          </a:r>
          <a:endParaRPr lang="he-IL" sz="2400" dirty="0"/>
        </a:p>
      </dgm:t>
    </dgm:pt>
    <dgm:pt modelId="{FBD5D94F-204A-47CD-BE8B-CEBCBA120E02}">
      <dgm:prSet phldrT="[טקסט]" custT="1"/>
      <dgm:spPr/>
      <dgm:t>
        <a:bodyPr/>
        <a:lstStyle/>
        <a:p>
          <a:pPr rtl="1"/>
          <a:r>
            <a:rPr lang="he-IL" sz="2400" b="1" dirty="0" smtClean="0"/>
            <a:t>בזכות ה...</a:t>
          </a:r>
          <a:endParaRPr lang="he-IL" sz="2400" b="1" dirty="0"/>
        </a:p>
      </dgm:t>
    </dgm:pt>
    <dgm:pt modelId="{1DB197D5-C36E-4AC4-93A4-2A8CC631DA6B}" type="parTrans" cxnId="{A116E554-3461-4E6F-9C74-541D93176739}">
      <dgm:prSet/>
      <dgm:spPr/>
      <dgm:t>
        <a:bodyPr/>
        <a:lstStyle/>
        <a:p>
          <a:pPr rtl="1"/>
          <a:endParaRPr lang="he-IL"/>
        </a:p>
      </dgm:t>
    </dgm:pt>
    <dgm:pt modelId="{B4064E37-DB97-4F87-BD15-DB416F7D52E2}" type="sibTrans" cxnId="{A116E554-3461-4E6F-9C74-541D93176739}">
      <dgm:prSet custT="1"/>
      <dgm:spPr/>
      <dgm:t>
        <a:bodyPr/>
        <a:lstStyle/>
        <a:p>
          <a:pPr rtl="1"/>
          <a:r>
            <a:rPr lang="he-IL" sz="2400" b="1" dirty="0" smtClean="0"/>
            <a:t>הודות ל...</a:t>
          </a:r>
          <a:endParaRPr lang="he-IL" sz="2400" b="1" dirty="0"/>
        </a:p>
      </dgm:t>
    </dgm:pt>
    <dgm:pt modelId="{DFFCD177-E5F0-463A-B4B7-D007F0264473}" type="pres">
      <dgm:prSet presAssocID="{6300818E-279D-4BBA-AD64-097489A9604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1643FCA7-2F8E-4FD2-84DD-E367FC628A71}" type="pres">
      <dgm:prSet presAssocID="{FB584D56-557A-4FA7-8415-5376764508CE}" presName="composite" presStyleCnt="0"/>
      <dgm:spPr/>
    </dgm:pt>
    <dgm:pt modelId="{0DA795D8-AB6F-426B-898C-D508298E1287}" type="pres">
      <dgm:prSet presAssocID="{FB584D56-557A-4FA7-8415-5376764508CE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2E99587-05B9-4D0F-87C5-86A2031238ED}" type="pres">
      <dgm:prSet presAssocID="{FB584D56-557A-4FA7-8415-5376764508CE}" presName="Childtext1" presStyleLbl="revTx" presStyleIdx="0" presStyleCnt="2" custScaleX="97686" custScaleY="964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2403751-A8F2-488E-BECD-4B77B09B39C7}" type="pres">
      <dgm:prSet presAssocID="{FB584D56-557A-4FA7-8415-5376764508CE}" presName="BalanceSpacing" presStyleCnt="0"/>
      <dgm:spPr/>
    </dgm:pt>
    <dgm:pt modelId="{B7F82860-34D1-4D88-980E-3539AC007FE5}" type="pres">
      <dgm:prSet presAssocID="{FB584D56-557A-4FA7-8415-5376764508CE}" presName="BalanceSpacing1" presStyleCnt="0"/>
      <dgm:spPr/>
    </dgm:pt>
    <dgm:pt modelId="{63601475-AABB-4655-9946-E0E291879F62}" type="pres">
      <dgm:prSet presAssocID="{81F09EB8-FE6A-4BD2-9617-289EC89C57FC}" presName="Accent1Text" presStyleLbl="node1" presStyleIdx="1" presStyleCnt="4"/>
      <dgm:spPr/>
      <dgm:t>
        <a:bodyPr/>
        <a:lstStyle/>
        <a:p>
          <a:pPr rtl="1"/>
          <a:endParaRPr lang="he-IL"/>
        </a:p>
      </dgm:t>
    </dgm:pt>
    <dgm:pt modelId="{F792D6EE-28B5-435D-8F85-837AD40120F4}" type="pres">
      <dgm:prSet presAssocID="{81F09EB8-FE6A-4BD2-9617-289EC89C57FC}" presName="spaceBetweenRectangles" presStyleCnt="0"/>
      <dgm:spPr/>
    </dgm:pt>
    <dgm:pt modelId="{9190CF7F-06E9-450F-A18F-8F96A947B888}" type="pres">
      <dgm:prSet presAssocID="{FBD5D94F-204A-47CD-BE8B-CEBCBA120E02}" presName="composite" presStyleCnt="0"/>
      <dgm:spPr/>
    </dgm:pt>
    <dgm:pt modelId="{E8486808-FD03-4573-B07B-D9122E1ABEE1}" type="pres">
      <dgm:prSet presAssocID="{FBD5D94F-204A-47CD-BE8B-CEBCBA120E02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90D4EF0-FCA7-42E9-97F2-A3FE3160229F}" type="pres">
      <dgm:prSet presAssocID="{FBD5D94F-204A-47CD-BE8B-CEBCBA120E02}" presName="Childtext1" presStyleLbl="revTx" presStyleIdx="1" presStyleCnt="2" custScaleX="101207" custScaleY="103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55BD6D9-CB26-408F-BF8D-D7A7FE51E83E}" type="pres">
      <dgm:prSet presAssocID="{FBD5D94F-204A-47CD-BE8B-CEBCBA120E02}" presName="BalanceSpacing" presStyleCnt="0"/>
      <dgm:spPr/>
    </dgm:pt>
    <dgm:pt modelId="{211D1FF0-78F5-4E32-BFD2-DD40F88C2063}" type="pres">
      <dgm:prSet presAssocID="{FBD5D94F-204A-47CD-BE8B-CEBCBA120E02}" presName="BalanceSpacing1" presStyleCnt="0"/>
      <dgm:spPr/>
    </dgm:pt>
    <dgm:pt modelId="{6473047D-014D-4CF5-8145-628F58EE71D4}" type="pres">
      <dgm:prSet presAssocID="{B4064E37-DB97-4F87-BD15-DB416F7D52E2}" presName="Accent1Text" presStyleLbl="node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3CAEAB7F-F486-4BA8-B693-7F25EC72B9FE}" srcId="{6300818E-279D-4BBA-AD64-097489A9604D}" destId="{FB584D56-557A-4FA7-8415-5376764508CE}" srcOrd="0" destOrd="0" parTransId="{5D8500B4-11F5-4547-B75B-477BA017A102}" sibTransId="{81F09EB8-FE6A-4BD2-9617-289EC89C57FC}"/>
    <dgm:cxn modelId="{15E06E42-0701-42DF-A3F1-31C4341016F8}" type="presOf" srcId="{FB584D56-557A-4FA7-8415-5376764508CE}" destId="{0DA795D8-AB6F-426B-898C-D508298E1287}" srcOrd="0" destOrd="0" presId="urn:microsoft.com/office/officeart/2008/layout/AlternatingHexagons"/>
    <dgm:cxn modelId="{A116E554-3461-4E6F-9C74-541D93176739}" srcId="{6300818E-279D-4BBA-AD64-097489A9604D}" destId="{FBD5D94F-204A-47CD-BE8B-CEBCBA120E02}" srcOrd="1" destOrd="0" parTransId="{1DB197D5-C36E-4AC4-93A4-2A8CC631DA6B}" sibTransId="{B4064E37-DB97-4F87-BD15-DB416F7D52E2}"/>
    <dgm:cxn modelId="{607A2AFD-8836-4EC0-8497-E82084BDB46C}" type="presOf" srcId="{B4064E37-DB97-4F87-BD15-DB416F7D52E2}" destId="{6473047D-014D-4CF5-8145-628F58EE71D4}" srcOrd="0" destOrd="0" presId="urn:microsoft.com/office/officeart/2008/layout/AlternatingHexagons"/>
    <dgm:cxn modelId="{50FC2519-5359-474C-B8B2-6509E5522BF8}" type="presOf" srcId="{81F09EB8-FE6A-4BD2-9617-289EC89C57FC}" destId="{63601475-AABB-4655-9946-E0E291879F62}" srcOrd="0" destOrd="0" presId="urn:microsoft.com/office/officeart/2008/layout/AlternatingHexagons"/>
    <dgm:cxn modelId="{9D574889-7D91-4250-BABE-63F1FA7FD06B}" type="presOf" srcId="{FBD5D94F-204A-47CD-BE8B-CEBCBA120E02}" destId="{E8486808-FD03-4573-B07B-D9122E1ABEE1}" srcOrd="0" destOrd="0" presId="urn:microsoft.com/office/officeart/2008/layout/AlternatingHexagons"/>
    <dgm:cxn modelId="{663A63D6-4ED8-4E86-A2D8-6AE54E7A12C2}" type="presOf" srcId="{6300818E-279D-4BBA-AD64-097489A9604D}" destId="{DFFCD177-E5F0-463A-B4B7-D007F0264473}" srcOrd="0" destOrd="0" presId="urn:microsoft.com/office/officeart/2008/layout/AlternatingHexagons"/>
    <dgm:cxn modelId="{864E4EE6-680E-40DC-B8DE-F1E25DB9ADC9}" type="presParOf" srcId="{DFFCD177-E5F0-463A-B4B7-D007F0264473}" destId="{1643FCA7-2F8E-4FD2-84DD-E367FC628A71}" srcOrd="0" destOrd="0" presId="urn:microsoft.com/office/officeart/2008/layout/AlternatingHexagons"/>
    <dgm:cxn modelId="{FCD20807-51B2-4DC2-8F4F-C618BA5FFAB3}" type="presParOf" srcId="{1643FCA7-2F8E-4FD2-84DD-E367FC628A71}" destId="{0DA795D8-AB6F-426B-898C-D508298E1287}" srcOrd="0" destOrd="0" presId="urn:microsoft.com/office/officeart/2008/layout/AlternatingHexagons"/>
    <dgm:cxn modelId="{4497A364-E194-4EB4-A99D-C753129EA23F}" type="presParOf" srcId="{1643FCA7-2F8E-4FD2-84DD-E367FC628A71}" destId="{92E99587-05B9-4D0F-87C5-86A2031238ED}" srcOrd="1" destOrd="0" presId="urn:microsoft.com/office/officeart/2008/layout/AlternatingHexagons"/>
    <dgm:cxn modelId="{DB841A70-037C-43BB-B63D-67E82388D5C7}" type="presParOf" srcId="{1643FCA7-2F8E-4FD2-84DD-E367FC628A71}" destId="{22403751-A8F2-488E-BECD-4B77B09B39C7}" srcOrd="2" destOrd="0" presId="urn:microsoft.com/office/officeart/2008/layout/AlternatingHexagons"/>
    <dgm:cxn modelId="{21026A7B-AC10-4F76-AA6E-9159EA2079F4}" type="presParOf" srcId="{1643FCA7-2F8E-4FD2-84DD-E367FC628A71}" destId="{B7F82860-34D1-4D88-980E-3539AC007FE5}" srcOrd="3" destOrd="0" presId="urn:microsoft.com/office/officeart/2008/layout/AlternatingHexagons"/>
    <dgm:cxn modelId="{5A9261D9-CCEB-4126-9469-792AD2E19C4A}" type="presParOf" srcId="{1643FCA7-2F8E-4FD2-84DD-E367FC628A71}" destId="{63601475-AABB-4655-9946-E0E291879F62}" srcOrd="4" destOrd="0" presId="urn:microsoft.com/office/officeart/2008/layout/AlternatingHexagons"/>
    <dgm:cxn modelId="{8C2BA24C-5612-41A9-BCD0-996D55AAD8ED}" type="presParOf" srcId="{DFFCD177-E5F0-463A-B4B7-D007F0264473}" destId="{F792D6EE-28B5-435D-8F85-837AD40120F4}" srcOrd="1" destOrd="0" presId="urn:microsoft.com/office/officeart/2008/layout/AlternatingHexagons"/>
    <dgm:cxn modelId="{4047DD9A-A6C1-44DA-956D-1B245D2002FB}" type="presParOf" srcId="{DFFCD177-E5F0-463A-B4B7-D007F0264473}" destId="{9190CF7F-06E9-450F-A18F-8F96A947B888}" srcOrd="2" destOrd="0" presId="urn:microsoft.com/office/officeart/2008/layout/AlternatingHexagons"/>
    <dgm:cxn modelId="{10888940-C0ED-4113-8DF5-7DCB5E3D01D4}" type="presParOf" srcId="{9190CF7F-06E9-450F-A18F-8F96A947B888}" destId="{E8486808-FD03-4573-B07B-D9122E1ABEE1}" srcOrd="0" destOrd="0" presId="urn:microsoft.com/office/officeart/2008/layout/AlternatingHexagons"/>
    <dgm:cxn modelId="{2B1EE5B8-3E2F-4C51-8E13-206D9EFF78FD}" type="presParOf" srcId="{9190CF7F-06E9-450F-A18F-8F96A947B888}" destId="{E90D4EF0-FCA7-42E9-97F2-A3FE3160229F}" srcOrd="1" destOrd="0" presId="urn:microsoft.com/office/officeart/2008/layout/AlternatingHexagons"/>
    <dgm:cxn modelId="{743F21DD-8CDA-4BA3-A968-47F323C95D8A}" type="presParOf" srcId="{9190CF7F-06E9-450F-A18F-8F96A947B888}" destId="{C55BD6D9-CB26-408F-BF8D-D7A7FE51E83E}" srcOrd="2" destOrd="0" presId="urn:microsoft.com/office/officeart/2008/layout/AlternatingHexagons"/>
    <dgm:cxn modelId="{8F90179F-55B6-44BA-8073-055B049EA146}" type="presParOf" srcId="{9190CF7F-06E9-450F-A18F-8F96A947B888}" destId="{211D1FF0-78F5-4E32-BFD2-DD40F88C2063}" srcOrd="3" destOrd="0" presId="urn:microsoft.com/office/officeart/2008/layout/AlternatingHexagons"/>
    <dgm:cxn modelId="{E88E12DA-30BE-4936-87F7-6BF958AD81D7}" type="presParOf" srcId="{9190CF7F-06E9-450F-A18F-8F96A947B888}" destId="{6473047D-014D-4CF5-8145-628F58EE71D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1943C1-D123-4186-B549-E51AAB9E614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5FDC7C6-F1CB-46FC-8601-6790E24F67E7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rgbClr val="FF0000"/>
              </a:solidFill>
            </a:rPr>
            <a:t>תרגילים      מתוקשבים</a:t>
          </a:r>
          <a:endParaRPr lang="he-IL" b="1" dirty="0">
            <a:solidFill>
              <a:srgbClr val="FF0000"/>
            </a:solidFill>
          </a:endParaRPr>
        </a:p>
      </dgm:t>
    </dgm:pt>
    <dgm:pt modelId="{8ECDAE53-311D-40FC-A5AF-6686DEDD0F47}" type="parTrans" cxnId="{1014B7A6-2607-4E44-A40A-155C962BEACC}">
      <dgm:prSet/>
      <dgm:spPr/>
      <dgm:t>
        <a:bodyPr/>
        <a:lstStyle/>
        <a:p>
          <a:pPr rtl="1"/>
          <a:endParaRPr lang="he-IL"/>
        </a:p>
      </dgm:t>
    </dgm:pt>
    <dgm:pt modelId="{DE0C9573-0D93-47F1-B337-044B5D18072F}" type="sibTrans" cxnId="{1014B7A6-2607-4E44-A40A-155C962BEACC}">
      <dgm:prSet/>
      <dgm:spPr/>
      <dgm:t>
        <a:bodyPr/>
        <a:lstStyle/>
        <a:p>
          <a:pPr rtl="1"/>
          <a:endParaRPr lang="he-IL"/>
        </a:p>
      </dgm:t>
    </dgm:pt>
    <dgm:pt modelId="{D3DF31AE-7E45-4AA6-AB31-05FBF8C1BFFD}">
      <dgm:prSet phldrT="[טקסט]" custT="1"/>
      <dgm:spPr/>
      <dgm:t>
        <a:bodyPr/>
        <a:lstStyle/>
        <a:p>
          <a:pPr rtl="1"/>
          <a:r>
            <a:rPr lang="he-IL" sz="2000" b="1" dirty="0" smtClean="0">
              <a:hlinkClick xmlns:r="http://schemas.openxmlformats.org/officeDocument/2006/relationships" r:id="rId1"/>
            </a:rPr>
            <a:t>מפני ש... או בגלל</a:t>
          </a:r>
          <a:endParaRPr lang="he-IL" sz="2000" b="1" dirty="0"/>
        </a:p>
      </dgm:t>
    </dgm:pt>
    <dgm:pt modelId="{B20572F6-4AFB-43BC-AECF-58C4B89D310A}" type="parTrans" cxnId="{60A200C9-C4D5-460B-971F-1994E5094DFC}">
      <dgm:prSet/>
      <dgm:spPr/>
      <dgm:t>
        <a:bodyPr/>
        <a:lstStyle/>
        <a:p>
          <a:pPr rtl="1"/>
          <a:endParaRPr lang="he-IL"/>
        </a:p>
      </dgm:t>
    </dgm:pt>
    <dgm:pt modelId="{BA42B86A-B0F7-4C9B-AE13-BE49CC529037}" type="sibTrans" cxnId="{60A200C9-C4D5-460B-971F-1994E5094DFC}">
      <dgm:prSet/>
      <dgm:spPr/>
      <dgm:t>
        <a:bodyPr/>
        <a:lstStyle/>
        <a:p>
          <a:pPr rtl="1"/>
          <a:endParaRPr lang="he-IL"/>
        </a:p>
      </dgm:t>
    </dgm:pt>
    <dgm:pt modelId="{B6DD6C20-89DE-48BE-A2CF-EE4453B9C567}">
      <dgm:prSet phldrT="[טקסט]" custT="1"/>
      <dgm:spPr/>
      <dgm:t>
        <a:bodyPr/>
        <a:lstStyle/>
        <a:p>
          <a:pPr rtl="1"/>
          <a:r>
            <a:rPr lang="he-IL" sz="2000" b="1" dirty="0" smtClean="0">
              <a:hlinkClick xmlns:r="http://schemas.openxmlformats.org/officeDocument/2006/relationships" r:id="rId2"/>
            </a:rPr>
            <a:t>לכן</a:t>
          </a:r>
          <a:endParaRPr lang="he-IL" sz="2000" b="1" dirty="0"/>
        </a:p>
      </dgm:t>
    </dgm:pt>
    <dgm:pt modelId="{C10A9225-374F-41AE-AF3F-876559A37EA4}" type="parTrans" cxnId="{3885FF1F-3D9F-4F8D-999D-B55476241CD5}">
      <dgm:prSet/>
      <dgm:spPr/>
      <dgm:t>
        <a:bodyPr/>
        <a:lstStyle/>
        <a:p>
          <a:pPr rtl="1"/>
          <a:endParaRPr lang="he-IL"/>
        </a:p>
      </dgm:t>
    </dgm:pt>
    <dgm:pt modelId="{CA9AD629-99AB-4B5D-922E-5A1AA28DB9AD}" type="sibTrans" cxnId="{3885FF1F-3D9F-4F8D-999D-B55476241CD5}">
      <dgm:prSet/>
      <dgm:spPr/>
      <dgm:t>
        <a:bodyPr/>
        <a:lstStyle/>
        <a:p>
          <a:pPr rtl="1"/>
          <a:endParaRPr lang="he-IL"/>
        </a:p>
      </dgm:t>
    </dgm:pt>
    <dgm:pt modelId="{49511F0A-536E-47DA-9497-A06A16FED9DA}">
      <dgm:prSet phldrT="[טקסט]" custT="1"/>
      <dgm:spPr/>
      <dgm:t>
        <a:bodyPr/>
        <a:lstStyle/>
        <a:p>
          <a:pPr rtl="1"/>
          <a:r>
            <a:rPr lang="he-IL" sz="2000" b="1" dirty="0" smtClean="0">
              <a:hlinkClick xmlns:r="http://schemas.openxmlformats.org/officeDocument/2006/relationships" r:id="rId3"/>
            </a:rPr>
            <a:t>ממשפט סיבה למשפט תוצאה</a:t>
          </a:r>
          <a:endParaRPr lang="he-IL" sz="2000" b="1" dirty="0"/>
        </a:p>
      </dgm:t>
    </dgm:pt>
    <dgm:pt modelId="{F2849397-41F1-46EB-A96C-39CC0417CA4B}" type="parTrans" cxnId="{282A353E-BA54-4AA7-BDC9-73CA5193E69E}">
      <dgm:prSet/>
      <dgm:spPr/>
      <dgm:t>
        <a:bodyPr/>
        <a:lstStyle/>
        <a:p>
          <a:pPr rtl="1"/>
          <a:endParaRPr lang="he-IL"/>
        </a:p>
      </dgm:t>
    </dgm:pt>
    <dgm:pt modelId="{1EAA2A55-6ADF-40E4-B160-6AD8AF8982DF}" type="sibTrans" cxnId="{282A353E-BA54-4AA7-BDC9-73CA5193E69E}">
      <dgm:prSet/>
      <dgm:spPr/>
      <dgm:t>
        <a:bodyPr/>
        <a:lstStyle/>
        <a:p>
          <a:pPr rtl="1"/>
          <a:endParaRPr lang="he-IL"/>
        </a:p>
      </dgm:t>
    </dgm:pt>
    <dgm:pt modelId="{AAA8A5A7-8611-4C80-9A1F-55F83AA598A4}" type="pres">
      <dgm:prSet presAssocID="{F41943C1-D123-4186-B549-E51AAB9E614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C0B32C3D-7576-4326-BF09-F3AAB3A3A8B0}" type="pres">
      <dgm:prSet presAssocID="{95FDC7C6-F1CB-46FC-8601-6790E24F67E7}" presName="thickLine" presStyleLbl="alignNode1" presStyleIdx="0" presStyleCnt="1"/>
      <dgm:spPr/>
    </dgm:pt>
    <dgm:pt modelId="{DA8D36E7-B496-4993-99B9-AB6F9F6EE01A}" type="pres">
      <dgm:prSet presAssocID="{95FDC7C6-F1CB-46FC-8601-6790E24F67E7}" presName="horz1" presStyleCnt="0"/>
      <dgm:spPr/>
    </dgm:pt>
    <dgm:pt modelId="{F9B3AC58-86E7-480C-9A3A-D93140B82299}" type="pres">
      <dgm:prSet presAssocID="{95FDC7C6-F1CB-46FC-8601-6790E24F67E7}" presName="tx1" presStyleLbl="revTx" presStyleIdx="0" presStyleCnt="4"/>
      <dgm:spPr/>
      <dgm:t>
        <a:bodyPr/>
        <a:lstStyle/>
        <a:p>
          <a:pPr rtl="1"/>
          <a:endParaRPr lang="he-IL"/>
        </a:p>
      </dgm:t>
    </dgm:pt>
    <dgm:pt modelId="{57F56E6B-0406-499E-8370-BB8EA75B29F8}" type="pres">
      <dgm:prSet presAssocID="{95FDC7C6-F1CB-46FC-8601-6790E24F67E7}" presName="vert1" presStyleCnt="0"/>
      <dgm:spPr/>
    </dgm:pt>
    <dgm:pt modelId="{3D28FD23-4643-4847-9530-A9671211B4DA}" type="pres">
      <dgm:prSet presAssocID="{D3DF31AE-7E45-4AA6-AB31-05FBF8C1BFFD}" presName="vertSpace2a" presStyleCnt="0"/>
      <dgm:spPr/>
    </dgm:pt>
    <dgm:pt modelId="{3958C07B-7B46-463E-94A1-FF91D15C3F40}" type="pres">
      <dgm:prSet presAssocID="{D3DF31AE-7E45-4AA6-AB31-05FBF8C1BFFD}" presName="horz2" presStyleCnt="0"/>
      <dgm:spPr/>
    </dgm:pt>
    <dgm:pt modelId="{BD56F79C-29D6-4E6B-88D0-5CE8CE32A813}" type="pres">
      <dgm:prSet presAssocID="{D3DF31AE-7E45-4AA6-AB31-05FBF8C1BFFD}" presName="horzSpace2" presStyleCnt="0"/>
      <dgm:spPr/>
    </dgm:pt>
    <dgm:pt modelId="{27CE194E-D4BE-434F-BBD1-55D82799CCC4}" type="pres">
      <dgm:prSet presAssocID="{D3DF31AE-7E45-4AA6-AB31-05FBF8C1BFFD}" presName="tx2" presStyleLbl="revTx" presStyleIdx="1" presStyleCnt="4"/>
      <dgm:spPr/>
      <dgm:t>
        <a:bodyPr/>
        <a:lstStyle/>
        <a:p>
          <a:pPr rtl="1"/>
          <a:endParaRPr lang="he-IL"/>
        </a:p>
      </dgm:t>
    </dgm:pt>
    <dgm:pt modelId="{AC4CD94C-4DFA-4F1D-AA15-3DC7544C984C}" type="pres">
      <dgm:prSet presAssocID="{D3DF31AE-7E45-4AA6-AB31-05FBF8C1BFFD}" presName="vert2" presStyleCnt="0"/>
      <dgm:spPr/>
    </dgm:pt>
    <dgm:pt modelId="{5862AF8E-7F49-4C40-9BB6-3DB38B1BC8A5}" type="pres">
      <dgm:prSet presAssocID="{D3DF31AE-7E45-4AA6-AB31-05FBF8C1BFFD}" presName="thinLine2b" presStyleLbl="callout" presStyleIdx="0" presStyleCnt="3"/>
      <dgm:spPr/>
    </dgm:pt>
    <dgm:pt modelId="{B40174D9-4B63-43CB-BE0F-2BAD501932AE}" type="pres">
      <dgm:prSet presAssocID="{D3DF31AE-7E45-4AA6-AB31-05FBF8C1BFFD}" presName="vertSpace2b" presStyleCnt="0"/>
      <dgm:spPr/>
    </dgm:pt>
    <dgm:pt modelId="{69CA8366-5F1A-4358-9007-E1BDF5881067}" type="pres">
      <dgm:prSet presAssocID="{B6DD6C20-89DE-48BE-A2CF-EE4453B9C567}" presName="horz2" presStyleCnt="0"/>
      <dgm:spPr/>
    </dgm:pt>
    <dgm:pt modelId="{6616AF58-51CD-4870-B652-E534BCAAFEDD}" type="pres">
      <dgm:prSet presAssocID="{B6DD6C20-89DE-48BE-A2CF-EE4453B9C567}" presName="horzSpace2" presStyleCnt="0"/>
      <dgm:spPr/>
    </dgm:pt>
    <dgm:pt modelId="{C56FD723-1D5A-4F9E-BAC0-77B953FADBCD}" type="pres">
      <dgm:prSet presAssocID="{B6DD6C20-89DE-48BE-A2CF-EE4453B9C567}" presName="tx2" presStyleLbl="revTx" presStyleIdx="2" presStyleCnt="4"/>
      <dgm:spPr/>
      <dgm:t>
        <a:bodyPr/>
        <a:lstStyle/>
        <a:p>
          <a:pPr rtl="1"/>
          <a:endParaRPr lang="he-IL"/>
        </a:p>
      </dgm:t>
    </dgm:pt>
    <dgm:pt modelId="{4F1C7F1C-CC80-4E5D-966F-0B7BA1EA5963}" type="pres">
      <dgm:prSet presAssocID="{B6DD6C20-89DE-48BE-A2CF-EE4453B9C567}" presName="vert2" presStyleCnt="0"/>
      <dgm:spPr/>
    </dgm:pt>
    <dgm:pt modelId="{FDC8CB88-FFF6-4EFA-8569-8EBE3E1C6C1F}" type="pres">
      <dgm:prSet presAssocID="{B6DD6C20-89DE-48BE-A2CF-EE4453B9C567}" presName="thinLine2b" presStyleLbl="callout" presStyleIdx="1" presStyleCnt="3"/>
      <dgm:spPr/>
    </dgm:pt>
    <dgm:pt modelId="{E5B98C00-39D5-42E3-AEB6-B3358400EEDD}" type="pres">
      <dgm:prSet presAssocID="{B6DD6C20-89DE-48BE-A2CF-EE4453B9C567}" presName="vertSpace2b" presStyleCnt="0"/>
      <dgm:spPr/>
    </dgm:pt>
    <dgm:pt modelId="{148FA889-1466-430D-8ECA-80D66F40180C}" type="pres">
      <dgm:prSet presAssocID="{49511F0A-536E-47DA-9497-A06A16FED9DA}" presName="horz2" presStyleCnt="0"/>
      <dgm:spPr/>
    </dgm:pt>
    <dgm:pt modelId="{672C5572-895E-4906-AF3F-237148FA7B90}" type="pres">
      <dgm:prSet presAssocID="{49511F0A-536E-47DA-9497-A06A16FED9DA}" presName="horzSpace2" presStyleCnt="0"/>
      <dgm:spPr/>
    </dgm:pt>
    <dgm:pt modelId="{8DD829B0-E2C6-4863-AB02-CD25418A325E}" type="pres">
      <dgm:prSet presAssocID="{49511F0A-536E-47DA-9497-A06A16FED9DA}" presName="tx2" presStyleLbl="revTx" presStyleIdx="3" presStyleCnt="4"/>
      <dgm:spPr/>
      <dgm:t>
        <a:bodyPr/>
        <a:lstStyle/>
        <a:p>
          <a:pPr rtl="1"/>
          <a:endParaRPr lang="he-IL"/>
        </a:p>
      </dgm:t>
    </dgm:pt>
    <dgm:pt modelId="{956FB970-4480-4B94-B8AF-8189D6998332}" type="pres">
      <dgm:prSet presAssocID="{49511F0A-536E-47DA-9497-A06A16FED9DA}" presName="vert2" presStyleCnt="0"/>
      <dgm:spPr/>
    </dgm:pt>
    <dgm:pt modelId="{7481EC1B-FE42-482B-B826-AEDD8894058E}" type="pres">
      <dgm:prSet presAssocID="{49511F0A-536E-47DA-9497-A06A16FED9DA}" presName="thinLine2b" presStyleLbl="callout" presStyleIdx="2" presStyleCnt="3"/>
      <dgm:spPr/>
    </dgm:pt>
    <dgm:pt modelId="{428EC9C2-5DD1-4748-8A6D-1938010F3AA7}" type="pres">
      <dgm:prSet presAssocID="{49511F0A-536E-47DA-9497-A06A16FED9DA}" presName="vertSpace2b" presStyleCnt="0"/>
      <dgm:spPr/>
    </dgm:pt>
  </dgm:ptLst>
  <dgm:cxnLst>
    <dgm:cxn modelId="{0FE5C627-7E4A-4D11-BD59-67C215824541}" type="presOf" srcId="{B6DD6C20-89DE-48BE-A2CF-EE4453B9C567}" destId="{C56FD723-1D5A-4F9E-BAC0-77B953FADBCD}" srcOrd="0" destOrd="0" presId="urn:microsoft.com/office/officeart/2008/layout/LinedList"/>
    <dgm:cxn modelId="{1014B7A6-2607-4E44-A40A-155C962BEACC}" srcId="{F41943C1-D123-4186-B549-E51AAB9E614B}" destId="{95FDC7C6-F1CB-46FC-8601-6790E24F67E7}" srcOrd="0" destOrd="0" parTransId="{8ECDAE53-311D-40FC-A5AF-6686DEDD0F47}" sibTransId="{DE0C9573-0D93-47F1-B337-044B5D18072F}"/>
    <dgm:cxn modelId="{E8898121-7B0C-4E23-B552-358842521E45}" type="presOf" srcId="{49511F0A-536E-47DA-9497-A06A16FED9DA}" destId="{8DD829B0-E2C6-4863-AB02-CD25418A325E}" srcOrd="0" destOrd="0" presId="urn:microsoft.com/office/officeart/2008/layout/LinedList"/>
    <dgm:cxn modelId="{282A353E-BA54-4AA7-BDC9-73CA5193E69E}" srcId="{95FDC7C6-F1CB-46FC-8601-6790E24F67E7}" destId="{49511F0A-536E-47DA-9497-A06A16FED9DA}" srcOrd="2" destOrd="0" parTransId="{F2849397-41F1-46EB-A96C-39CC0417CA4B}" sibTransId="{1EAA2A55-6ADF-40E4-B160-6AD8AF8982DF}"/>
    <dgm:cxn modelId="{AC5B2F11-8A00-419D-AA9B-3A135B852202}" type="presOf" srcId="{95FDC7C6-F1CB-46FC-8601-6790E24F67E7}" destId="{F9B3AC58-86E7-480C-9A3A-D93140B82299}" srcOrd="0" destOrd="0" presId="urn:microsoft.com/office/officeart/2008/layout/LinedList"/>
    <dgm:cxn modelId="{8784EDC8-2580-46F2-95C5-33BD6517C2D2}" type="presOf" srcId="{F41943C1-D123-4186-B549-E51AAB9E614B}" destId="{AAA8A5A7-8611-4C80-9A1F-55F83AA598A4}" srcOrd="0" destOrd="0" presId="urn:microsoft.com/office/officeart/2008/layout/LinedList"/>
    <dgm:cxn modelId="{3885FF1F-3D9F-4F8D-999D-B55476241CD5}" srcId="{95FDC7C6-F1CB-46FC-8601-6790E24F67E7}" destId="{B6DD6C20-89DE-48BE-A2CF-EE4453B9C567}" srcOrd="1" destOrd="0" parTransId="{C10A9225-374F-41AE-AF3F-876559A37EA4}" sibTransId="{CA9AD629-99AB-4B5D-922E-5A1AA28DB9AD}"/>
    <dgm:cxn modelId="{4272F149-7D66-434E-9B11-61B84F643773}" type="presOf" srcId="{D3DF31AE-7E45-4AA6-AB31-05FBF8C1BFFD}" destId="{27CE194E-D4BE-434F-BBD1-55D82799CCC4}" srcOrd="0" destOrd="0" presId="urn:microsoft.com/office/officeart/2008/layout/LinedList"/>
    <dgm:cxn modelId="{60A200C9-C4D5-460B-971F-1994E5094DFC}" srcId="{95FDC7C6-F1CB-46FC-8601-6790E24F67E7}" destId="{D3DF31AE-7E45-4AA6-AB31-05FBF8C1BFFD}" srcOrd="0" destOrd="0" parTransId="{B20572F6-4AFB-43BC-AECF-58C4B89D310A}" sibTransId="{BA42B86A-B0F7-4C9B-AE13-BE49CC529037}"/>
    <dgm:cxn modelId="{F97DEC83-DCBC-4DD8-A2C2-14B1245A9357}" type="presParOf" srcId="{AAA8A5A7-8611-4C80-9A1F-55F83AA598A4}" destId="{C0B32C3D-7576-4326-BF09-F3AAB3A3A8B0}" srcOrd="0" destOrd="0" presId="urn:microsoft.com/office/officeart/2008/layout/LinedList"/>
    <dgm:cxn modelId="{738305DB-B022-43F2-A2D7-CAC12845BF8C}" type="presParOf" srcId="{AAA8A5A7-8611-4C80-9A1F-55F83AA598A4}" destId="{DA8D36E7-B496-4993-99B9-AB6F9F6EE01A}" srcOrd="1" destOrd="0" presId="urn:microsoft.com/office/officeart/2008/layout/LinedList"/>
    <dgm:cxn modelId="{14ABD118-2F85-47EA-9BD1-6FC839CC8950}" type="presParOf" srcId="{DA8D36E7-B496-4993-99B9-AB6F9F6EE01A}" destId="{F9B3AC58-86E7-480C-9A3A-D93140B82299}" srcOrd="0" destOrd="0" presId="urn:microsoft.com/office/officeart/2008/layout/LinedList"/>
    <dgm:cxn modelId="{5CAEF662-6575-4E04-98B9-56851AD10B71}" type="presParOf" srcId="{DA8D36E7-B496-4993-99B9-AB6F9F6EE01A}" destId="{57F56E6B-0406-499E-8370-BB8EA75B29F8}" srcOrd="1" destOrd="0" presId="urn:microsoft.com/office/officeart/2008/layout/LinedList"/>
    <dgm:cxn modelId="{B818243B-087A-4A4D-8F5B-6A18E399B221}" type="presParOf" srcId="{57F56E6B-0406-499E-8370-BB8EA75B29F8}" destId="{3D28FD23-4643-4847-9530-A9671211B4DA}" srcOrd="0" destOrd="0" presId="urn:microsoft.com/office/officeart/2008/layout/LinedList"/>
    <dgm:cxn modelId="{D369FDE5-45C4-43CC-B11E-767DB42EEE89}" type="presParOf" srcId="{57F56E6B-0406-499E-8370-BB8EA75B29F8}" destId="{3958C07B-7B46-463E-94A1-FF91D15C3F40}" srcOrd="1" destOrd="0" presId="urn:microsoft.com/office/officeart/2008/layout/LinedList"/>
    <dgm:cxn modelId="{5500B8B8-E0AE-45F8-B12E-A872623ECA2F}" type="presParOf" srcId="{3958C07B-7B46-463E-94A1-FF91D15C3F40}" destId="{BD56F79C-29D6-4E6B-88D0-5CE8CE32A813}" srcOrd="0" destOrd="0" presId="urn:microsoft.com/office/officeart/2008/layout/LinedList"/>
    <dgm:cxn modelId="{B69F5430-2861-4C21-B927-30C283B83416}" type="presParOf" srcId="{3958C07B-7B46-463E-94A1-FF91D15C3F40}" destId="{27CE194E-D4BE-434F-BBD1-55D82799CCC4}" srcOrd="1" destOrd="0" presId="urn:microsoft.com/office/officeart/2008/layout/LinedList"/>
    <dgm:cxn modelId="{8CACD94F-1AB1-4817-AFDC-EADD5B195445}" type="presParOf" srcId="{3958C07B-7B46-463E-94A1-FF91D15C3F40}" destId="{AC4CD94C-4DFA-4F1D-AA15-3DC7544C984C}" srcOrd="2" destOrd="0" presId="urn:microsoft.com/office/officeart/2008/layout/LinedList"/>
    <dgm:cxn modelId="{2D8784DB-4439-48C3-9F88-BA177E9BED5C}" type="presParOf" srcId="{57F56E6B-0406-499E-8370-BB8EA75B29F8}" destId="{5862AF8E-7F49-4C40-9BB6-3DB38B1BC8A5}" srcOrd="2" destOrd="0" presId="urn:microsoft.com/office/officeart/2008/layout/LinedList"/>
    <dgm:cxn modelId="{784C9664-9D1A-4CA3-9B67-22D4AF1BD2CD}" type="presParOf" srcId="{57F56E6B-0406-499E-8370-BB8EA75B29F8}" destId="{B40174D9-4B63-43CB-BE0F-2BAD501932AE}" srcOrd="3" destOrd="0" presId="urn:microsoft.com/office/officeart/2008/layout/LinedList"/>
    <dgm:cxn modelId="{97A701FD-E61C-4F1E-8310-63395AEA2310}" type="presParOf" srcId="{57F56E6B-0406-499E-8370-BB8EA75B29F8}" destId="{69CA8366-5F1A-4358-9007-E1BDF5881067}" srcOrd="4" destOrd="0" presId="urn:microsoft.com/office/officeart/2008/layout/LinedList"/>
    <dgm:cxn modelId="{621F4665-4FA8-4FCF-89AC-369B3FFF4BBA}" type="presParOf" srcId="{69CA8366-5F1A-4358-9007-E1BDF5881067}" destId="{6616AF58-51CD-4870-B652-E534BCAAFEDD}" srcOrd="0" destOrd="0" presId="urn:microsoft.com/office/officeart/2008/layout/LinedList"/>
    <dgm:cxn modelId="{15C8EE71-3D7B-41A8-BB50-242EE6228ABF}" type="presParOf" srcId="{69CA8366-5F1A-4358-9007-E1BDF5881067}" destId="{C56FD723-1D5A-4F9E-BAC0-77B953FADBCD}" srcOrd="1" destOrd="0" presId="urn:microsoft.com/office/officeart/2008/layout/LinedList"/>
    <dgm:cxn modelId="{09765843-2376-432A-AB62-C854E51659B8}" type="presParOf" srcId="{69CA8366-5F1A-4358-9007-E1BDF5881067}" destId="{4F1C7F1C-CC80-4E5D-966F-0B7BA1EA5963}" srcOrd="2" destOrd="0" presId="urn:microsoft.com/office/officeart/2008/layout/LinedList"/>
    <dgm:cxn modelId="{00E0E955-6882-403F-B126-9D89C2B2B8D2}" type="presParOf" srcId="{57F56E6B-0406-499E-8370-BB8EA75B29F8}" destId="{FDC8CB88-FFF6-4EFA-8569-8EBE3E1C6C1F}" srcOrd="5" destOrd="0" presId="urn:microsoft.com/office/officeart/2008/layout/LinedList"/>
    <dgm:cxn modelId="{9E7BE630-AF43-4841-8AB3-ED47E0F87C7A}" type="presParOf" srcId="{57F56E6B-0406-499E-8370-BB8EA75B29F8}" destId="{E5B98C00-39D5-42E3-AEB6-B3358400EEDD}" srcOrd="6" destOrd="0" presId="urn:microsoft.com/office/officeart/2008/layout/LinedList"/>
    <dgm:cxn modelId="{2662F76E-B766-4DA5-B216-8895AC2402CD}" type="presParOf" srcId="{57F56E6B-0406-499E-8370-BB8EA75B29F8}" destId="{148FA889-1466-430D-8ECA-80D66F40180C}" srcOrd="7" destOrd="0" presId="urn:microsoft.com/office/officeart/2008/layout/LinedList"/>
    <dgm:cxn modelId="{1087B682-5C89-4DAD-9A68-C8887AFF8C9B}" type="presParOf" srcId="{148FA889-1466-430D-8ECA-80D66F40180C}" destId="{672C5572-895E-4906-AF3F-237148FA7B90}" srcOrd="0" destOrd="0" presId="urn:microsoft.com/office/officeart/2008/layout/LinedList"/>
    <dgm:cxn modelId="{F94A2E5E-7EB2-4DA1-BFE5-B3BF231384B8}" type="presParOf" srcId="{148FA889-1466-430D-8ECA-80D66F40180C}" destId="{8DD829B0-E2C6-4863-AB02-CD25418A325E}" srcOrd="1" destOrd="0" presId="urn:microsoft.com/office/officeart/2008/layout/LinedList"/>
    <dgm:cxn modelId="{90D4C312-CBF0-435C-A513-480DDDB75582}" type="presParOf" srcId="{148FA889-1466-430D-8ECA-80D66F40180C}" destId="{956FB970-4480-4B94-B8AF-8189D6998332}" srcOrd="2" destOrd="0" presId="urn:microsoft.com/office/officeart/2008/layout/LinedList"/>
    <dgm:cxn modelId="{5A5465EE-3861-4CE2-AE3E-1329F413ADFE}" type="presParOf" srcId="{57F56E6B-0406-499E-8370-BB8EA75B29F8}" destId="{7481EC1B-FE42-482B-B826-AEDD8894058E}" srcOrd="8" destOrd="0" presId="urn:microsoft.com/office/officeart/2008/layout/LinedList"/>
    <dgm:cxn modelId="{C32760C7-F95D-4E1B-83A6-90418E416A3F}" type="presParOf" srcId="{57F56E6B-0406-499E-8370-BB8EA75B29F8}" destId="{428EC9C2-5DD1-4748-8A6D-1938010F3AA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795D8-AB6F-426B-898C-D508298E1287}">
      <dsp:nvSpPr>
        <dsp:cNvPr id="0" name=""/>
        <dsp:cNvSpPr/>
      </dsp:nvSpPr>
      <dsp:spPr>
        <a:xfrm rot="5400000">
          <a:off x="2901069" y="650441"/>
          <a:ext cx="1903139" cy="165573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/>
            <a:t>משום ש...</a:t>
          </a:r>
          <a:endParaRPr lang="he-IL" sz="2400" b="1" kern="1200" dirty="0"/>
        </a:p>
      </dsp:txBody>
      <dsp:txXfrm rot="-5400000">
        <a:off x="3282791" y="823311"/>
        <a:ext cx="1139695" cy="1309994"/>
      </dsp:txXfrm>
    </dsp:sp>
    <dsp:sp modelId="{92E99587-05B9-4D0F-87C5-86A2031238ED}">
      <dsp:nvSpPr>
        <dsp:cNvPr id="0" name=""/>
        <dsp:cNvSpPr/>
      </dsp:nvSpPr>
      <dsp:spPr>
        <a:xfrm>
          <a:off x="4755321" y="927851"/>
          <a:ext cx="2074756" cy="11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01475-AABB-4655-9946-E0E291879F62}">
      <dsp:nvSpPr>
        <dsp:cNvPr id="0" name=""/>
        <dsp:cNvSpPr/>
      </dsp:nvSpPr>
      <dsp:spPr>
        <a:xfrm rot="5400000">
          <a:off x="1112879" y="650441"/>
          <a:ext cx="1903139" cy="165573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מכיוון ש...</a:t>
          </a:r>
          <a:endParaRPr lang="he-IL" sz="2400" kern="1200" dirty="0"/>
        </a:p>
      </dsp:txBody>
      <dsp:txXfrm rot="-5400000">
        <a:off x="1494601" y="823311"/>
        <a:ext cx="1139695" cy="1309994"/>
      </dsp:txXfrm>
    </dsp:sp>
    <dsp:sp modelId="{E8486808-FD03-4573-B07B-D9122E1ABEE1}">
      <dsp:nvSpPr>
        <dsp:cNvPr id="0" name=""/>
        <dsp:cNvSpPr/>
      </dsp:nvSpPr>
      <dsp:spPr>
        <a:xfrm rot="5400000">
          <a:off x="2009750" y="2265826"/>
          <a:ext cx="1903139" cy="165573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/>
            <a:t>בזכות ה...</a:t>
          </a:r>
          <a:endParaRPr lang="he-IL" sz="2400" b="1" kern="1200" dirty="0"/>
        </a:p>
      </dsp:txBody>
      <dsp:txXfrm rot="-5400000">
        <a:off x="2391472" y="2438696"/>
        <a:ext cx="1139695" cy="1309994"/>
      </dsp:txXfrm>
    </dsp:sp>
    <dsp:sp modelId="{E90D4EF0-FCA7-42E9-97F2-A3FE3160229F}">
      <dsp:nvSpPr>
        <dsp:cNvPr id="0" name=""/>
        <dsp:cNvSpPr/>
      </dsp:nvSpPr>
      <dsp:spPr>
        <a:xfrm>
          <a:off x="-2853" y="2500946"/>
          <a:ext cx="2080199" cy="1185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3047D-014D-4CF5-8145-628F58EE71D4}">
      <dsp:nvSpPr>
        <dsp:cNvPr id="0" name=""/>
        <dsp:cNvSpPr/>
      </dsp:nvSpPr>
      <dsp:spPr>
        <a:xfrm rot="5400000">
          <a:off x="3797940" y="2265826"/>
          <a:ext cx="1903139" cy="165573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/>
            <a:t>הודות ל...</a:t>
          </a:r>
          <a:endParaRPr lang="he-IL" sz="2400" b="1" kern="1200" dirty="0"/>
        </a:p>
      </dsp:txBody>
      <dsp:txXfrm rot="-5400000">
        <a:off x="4179662" y="2438696"/>
        <a:ext cx="1139695" cy="1309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32C3D-7576-4326-BF09-F3AAB3A3A8B0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3AC58-86E7-480C-9A3A-D93140B82299}">
      <dsp:nvSpPr>
        <dsp:cNvPr id="0" name=""/>
        <dsp:cNvSpPr/>
      </dsp:nvSpPr>
      <dsp:spPr>
        <a:xfrm>
          <a:off x="0" y="0"/>
          <a:ext cx="162560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b="1" kern="1200" dirty="0" smtClean="0">
              <a:solidFill>
                <a:srgbClr val="FF0000"/>
              </a:solidFill>
            </a:rPr>
            <a:t>תרגילים      מתוקשבים</a:t>
          </a:r>
          <a:endParaRPr lang="he-IL" sz="2900" b="1" kern="1200" dirty="0">
            <a:solidFill>
              <a:srgbClr val="FF0000"/>
            </a:solidFill>
          </a:endParaRPr>
        </a:p>
      </dsp:txBody>
      <dsp:txXfrm>
        <a:off x="0" y="0"/>
        <a:ext cx="1625600" cy="5418667"/>
      </dsp:txXfrm>
    </dsp:sp>
    <dsp:sp modelId="{27CE194E-D4BE-434F-BBD1-55D82799CCC4}">
      <dsp:nvSpPr>
        <dsp:cNvPr id="0" name=""/>
        <dsp:cNvSpPr/>
      </dsp:nvSpPr>
      <dsp:spPr>
        <a:xfrm>
          <a:off x="1747520" y="84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hlinkClick xmlns:r="http://schemas.openxmlformats.org/officeDocument/2006/relationships" r:id="rId1"/>
            </a:rPr>
            <a:t>מפני ש... או בגלל</a:t>
          </a:r>
          <a:endParaRPr lang="he-IL" sz="2000" b="1" kern="1200" dirty="0"/>
        </a:p>
      </dsp:txBody>
      <dsp:txXfrm>
        <a:off x="1747520" y="84666"/>
        <a:ext cx="6380480" cy="1693333"/>
      </dsp:txXfrm>
    </dsp:sp>
    <dsp:sp modelId="{5862AF8E-7F49-4C40-9BB6-3DB38B1BC8A5}">
      <dsp:nvSpPr>
        <dsp:cNvPr id="0" name=""/>
        <dsp:cNvSpPr/>
      </dsp:nvSpPr>
      <dsp:spPr>
        <a:xfrm>
          <a:off x="1625599" y="1778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FD723-1D5A-4F9E-BAC0-77B953FADBCD}">
      <dsp:nvSpPr>
        <dsp:cNvPr id="0" name=""/>
        <dsp:cNvSpPr/>
      </dsp:nvSpPr>
      <dsp:spPr>
        <a:xfrm>
          <a:off x="1747520" y="1862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hlinkClick xmlns:r="http://schemas.openxmlformats.org/officeDocument/2006/relationships" r:id="rId2"/>
            </a:rPr>
            <a:t>לכן</a:t>
          </a:r>
          <a:endParaRPr lang="he-IL" sz="2000" b="1" kern="1200" dirty="0"/>
        </a:p>
      </dsp:txBody>
      <dsp:txXfrm>
        <a:off x="1747520" y="1862666"/>
        <a:ext cx="6380480" cy="1693333"/>
      </dsp:txXfrm>
    </dsp:sp>
    <dsp:sp modelId="{FDC8CB88-FFF6-4EFA-8569-8EBE3E1C6C1F}">
      <dsp:nvSpPr>
        <dsp:cNvPr id="0" name=""/>
        <dsp:cNvSpPr/>
      </dsp:nvSpPr>
      <dsp:spPr>
        <a:xfrm>
          <a:off x="1625599" y="3556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829B0-E2C6-4863-AB02-CD25418A325E}">
      <dsp:nvSpPr>
        <dsp:cNvPr id="0" name=""/>
        <dsp:cNvSpPr/>
      </dsp:nvSpPr>
      <dsp:spPr>
        <a:xfrm>
          <a:off x="1747520" y="3640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hlinkClick xmlns:r="http://schemas.openxmlformats.org/officeDocument/2006/relationships" r:id="rId3"/>
            </a:rPr>
            <a:t>ממשפט סיבה למשפט תוצאה</a:t>
          </a:r>
          <a:endParaRPr lang="he-IL" sz="2000" b="1" kern="1200" dirty="0"/>
        </a:p>
      </dsp:txBody>
      <dsp:txXfrm>
        <a:off x="1747520" y="3640666"/>
        <a:ext cx="6380480" cy="1693333"/>
      </dsp:txXfrm>
    </dsp:sp>
    <dsp:sp modelId="{7481EC1B-FE42-482B-B826-AEDD8894058E}">
      <dsp:nvSpPr>
        <dsp:cNvPr id="0" name=""/>
        <dsp:cNvSpPr/>
      </dsp:nvSpPr>
      <dsp:spPr>
        <a:xfrm>
          <a:off x="1625599" y="5334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DE71268B-8AC2-4239-8FAF-7C144C210720}" type="datetimeFigureOut">
              <a:rPr lang="he-IL"/>
              <a:pPr algn="r" rtl="1"/>
              <a:t>כ"ז/חשון/תשע"ד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402BA2C8-71FC-43D0-BD87-0547616971FA}" type="slidenum">
              <a:rPr lang="he-IL"/>
              <a:pPr algn="r"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F5AD8362-6D63-40AC-BAA9-90C3AE6D5875}" type="datetimeFigureOut">
              <a:rPr lang="he-IL"/>
              <a:pPr algn="r" rtl="1"/>
              <a:t>כ"ז/חשון/תשע"ד</a:t>
            </a:fld>
            <a:endParaRPr lang="he-IL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C6539446-6953-447E-A4E3-E7CFBF870046}" type="slidenum">
              <a:rPr/>
              <a:pPr algn="r"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ים3"/>
          <p:cNvSpPr/>
          <p:nvPr/>
        </p:nvSpPr>
        <p:spPr>
          <a:xfrm flipH="1"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שמים"/>
          <p:cNvSpPr/>
          <p:nvPr/>
        </p:nvSpPr>
        <p:spPr>
          <a:xfrm flipH="1"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מים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 flipH="1"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מים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מלבן 7"/>
          <p:cNvSpPr/>
          <p:nvPr/>
        </p:nvSpPr>
        <p:spPr>
          <a:xfrm flipH="1"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 rtl="1" latinLnBrk="0">
              <a:defRPr lang="he-IL"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r" rtl="1" latinLnBrk="0">
              <a:spcBef>
                <a:spcPts val="0"/>
              </a:spcBef>
              <a:buNone/>
              <a:defRPr lang="he-IL" sz="1800" cap="all" baseline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5pPr algn="r" latinLnBrk="0">
              <a:defRPr lang="he-IL"/>
            </a:lvl5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עליונה של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שמים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1" anchor="ctr"/>
          <a:lstStyle/>
          <a:p>
            <a:pPr algn="ctr" rtl="1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r" latinLnBrk="0">
              <a:defRPr lang="he-IL" sz="6000" b="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r" latinLnBrk="0">
              <a:buNone/>
              <a:defRPr lang="he-I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 algn="r" latinLnBrk="0">
              <a:defRPr lang="he-IL" sz="2000"/>
            </a:lvl1pPr>
            <a:lvl2pPr algn="r" latinLnBrk="0">
              <a:defRPr lang="he-IL" sz="1800"/>
            </a:lvl2pPr>
            <a:lvl3pPr algn="r" latinLnBrk="0">
              <a:defRPr lang="he-IL" sz="1600"/>
            </a:lvl3pPr>
            <a:lvl4pPr algn="r" latinLnBrk="0">
              <a:defRPr lang="he-IL" sz="1400"/>
            </a:lvl4pPr>
            <a:lvl5pPr algn="r" latinLnBrk="0">
              <a:defRPr lang="he-IL" sz="1400"/>
            </a:lvl5pPr>
            <a:lvl6pPr algn="r" latinLnBrk="0">
              <a:defRPr lang="he-IL" sz="1400"/>
            </a:lvl6pPr>
            <a:lvl7pPr algn="r" latinLnBrk="0">
              <a:defRPr lang="he-IL" sz="1400"/>
            </a:lvl7pPr>
            <a:lvl8pPr algn="r" latinLnBrk="0">
              <a:defRPr lang="he-IL" sz="1400"/>
            </a:lvl8pPr>
            <a:lvl9pPr algn="r" latinLnBrk="0">
              <a:defRPr lang="he-IL" sz="14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 algn="r" latinLnBrk="0">
              <a:defRPr lang="he-IL" sz="2000"/>
            </a:lvl1pPr>
            <a:lvl2pPr algn="r" latinLnBrk="0">
              <a:defRPr lang="he-IL" sz="1800"/>
            </a:lvl2pPr>
            <a:lvl3pPr algn="r" latinLnBrk="0">
              <a:defRPr lang="he-IL" sz="1600"/>
            </a:lvl3pPr>
            <a:lvl4pPr algn="r" latinLnBrk="0">
              <a:defRPr lang="he-IL" sz="1400"/>
            </a:lvl4pPr>
            <a:lvl5pPr algn="r" latinLnBrk="0">
              <a:defRPr lang="he-IL" sz="1400"/>
            </a:lvl5pPr>
            <a:lvl6pPr algn="r" latinLnBrk="0">
              <a:defRPr lang="he-IL" sz="1400"/>
            </a:lvl6pPr>
            <a:lvl7pPr algn="r" latinLnBrk="0">
              <a:defRPr lang="he-IL" sz="1400"/>
            </a:lvl7pPr>
            <a:lvl8pPr algn="r" latinLnBrk="0">
              <a:defRPr lang="he-IL" sz="1400"/>
            </a:lvl8pPr>
            <a:lvl9pPr algn="r" latinLnBrk="0">
              <a:defRPr lang="he-IL" sz="14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2000" b="0"/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 algn="r" latinLnBrk="0">
              <a:defRPr lang="he-IL" sz="1800"/>
            </a:lvl1pPr>
            <a:lvl2pPr algn="r" latinLnBrk="0">
              <a:defRPr lang="he-IL" sz="1600"/>
            </a:lvl2pPr>
            <a:lvl3pPr algn="r" latinLnBrk="0">
              <a:defRPr lang="he-IL" sz="1400"/>
            </a:lvl3pPr>
            <a:lvl4pPr algn="r" latinLnBrk="0">
              <a:defRPr lang="he-IL" sz="1200"/>
            </a:lvl4pPr>
            <a:lvl5pPr algn="r" latinLnBrk="0">
              <a:defRPr lang="he-IL" sz="1200"/>
            </a:lvl5pPr>
            <a:lvl6pPr algn="r" latinLnBrk="0">
              <a:defRPr lang="he-IL" sz="1200"/>
            </a:lvl6pPr>
            <a:lvl7pPr algn="r" latinLnBrk="0">
              <a:defRPr lang="he-IL" sz="1200"/>
            </a:lvl7pPr>
            <a:lvl8pPr algn="r" latinLnBrk="0">
              <a:defRPr lang="he-IL" sz="1200"/>
            </a:lvl8pPr>
            <a:lvl9pPr algn="r" latinLnBrk="0">
              <a:defRPr lang="he-IL" sz="12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2000" b="0"/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 algn="r" latinLnBrk="0">
              <a:defRPr lang="he-IL" sz="1800"/>
            </a:lvl1pPr>
            <a:lvl2pPr algn="r" latinLnBrk="0">
              <a:defRPr lang="he-IL" sz="1600"/>
            </a:lvl2pPr>
            <a:lvl3pPr algn="r" latinLnBrk="0">
              <a:defRPr lang="he-IL" sz="1400"/>
            </a:lvl3pPr>
            <a:lvl4pPr algn="r" latinLnBrk="0">
              <a:defRPr lang="he-IL" sz="1200"/>
            </a:lvl4pPr>
            <a:lvl5pPr algn="r" latinLnBrk="0">
              <a:defRPr lang="he-IL" sz="1200"/>
            </a:lvl5pPr>
            <a:lvl6pPr algn="r" latinLnBrk="0">
              <a:defRPr lang="he-IL" sz="1200"/>
            </a:lvl6pPr>
            <a:lvl7pPr algn="r" latinLnBrk="0">
              <a:defRPr lang="he-IL" sz="1200"/>
            </a:lvl7pPr>
            <a:lvl8pPr algn="r" latinLnBrk="0">
              <a:defRPr lang="he-IL" sz="1200"/>
            </a:lvl8pPr>
            <a:lvl9pPr algn="r" latinLnBrk="0">
              <a:defRPr lang="he-IL" sz="12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8" name="מציין מיקום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9" name="מציין מיקום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0" name="כותרת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שמים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1" anchor="ctr"/>
          <a:lstStyle/>
          <a:p>
            <a:pPr algn="ctr" rtl="1"/>
            <a:endParaRPr lang="he-IL"/>
          </a:p>
        </p:txBody>
      </p:sp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0413" y="762000"/>
            <a:ext cx="3377133" cy="2743200"/>
          </a:xfrm>
        </p:spPr>
        <p:txBody>
          <a:bodyPr anchor="b">
            <a:normAutofit/>
          </a:bodyPr>
          <a:lstStyle>
            <a:lvl1pPr algn="r" latinLnBrk="0">
              <a:defRPr lang="he-IL" sz="3200" b="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40242" y="685800"/>
            <a:ext cx="6858000" cy="4572000"/>
          </a:xfrm>
        </p:spPr>
        <p:txBody>
          <a:bodyPr>
            <a:normAutofit/>
          </a:bodyPr>
          <a:lstStyle>
            <a:lvl1pPr algn="r" latinLnBrk="0">
              <a:defRPr lang="he-IL" sz="2000"/>
            </a:lvl1pPr>
            <a:lvl2pPr algn="r" latinLnBrk="0">
              <a:defRPr lang="he-IL" sz="1800"/>
            </a:lvl2pPr>
            <a:lvl3pPr algn="r" latinLnBrk="0">
              <a:defRPr lang="he-IL" sz="1600"/>
            </a:lvl3pPr>
            <a:lvl4pPr algn="r" latinLnBrk="0">
              <a:defRPr lang="he-IL" sz="1400"/>
            </a:lvl4pPr>
            <a:lvl5pPr algn="r" latinLnBrk="0">
              <a:defRPr lang="he-IL" sz="1400"/>
            </a:lvl5pPr>
            <a:lvl6pPr algn="r" latinLnBrk="0">
              <a:defRPr lang="he-IL" sz="1400"/>
            </a:lvl6pPr>
            <a:lvl7pPr algn="r" latinLnBrk="0">
              <a:defRPr lang="he-IL" sz="1400"/>
            </a:lvl7pPr>
            <a:lvl8pPr algn="r" latinLnBrk="0">
              <a:defRPr lang="he-IL" sz="1400"/>
            </a:lvl8pPr>
            <a:lvl9pPr algn="r" latinLnBrk="0">
              <a:defRPr lang="he-IL" sz="14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60413" y="3554104"/>
            <a:ext cx="3377133" cy="1703696"/>
          </a:xfrm>
        </p:spPr>
        <p:txBody>
          <a:bodyPr>
            <a:normAutofit/>
          </a:bodyPr>
          <a:lstStyle>
            <a:lvl1pPr marL="0" indent="0" algn="r" latinLnBrk="0">
              <a:lnSpc>
                <a:spcPct val="90000"/>
              </a:lnSpc>
              <a:spcBef>
                <a:spcPts val="800"/>
              </a:spcBef>
              <a:buNone/>
              <a:defRPr lang="he-IL" sz="1400"/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0413" y="762000"/>
            <a:ext cx="3377133" cy="2743200"/>
          </a:xfrm>
        </p:spPr>
        <p:txBody>
          <a:bodyPr anchor="b">
            <a:normAutofit/>
          </a:bodyPr>
          <a:lstStyle>
            <a:lvl1pPr algn="r" latinLnBrk="0">
              <a:defRPr lang="he-IL" sz="3400" b="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4709327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he-IL" sz="2400"/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60413" y="3554104"/>
            <a:ext cx="3377133" cy="1703696"/>
          </a:xfrm>
        </p:spPr>
        <p:txBody>
          <a:bodyPr>
            <a:normAutofit/>
          </a:bodyPr>
          <a:lstStyle>
            <a:lvl1pPr marL="0" indent="0" algn="r" latinLnBrk="0">
              <a:lnSpc>
                <a:spcPct val="100000"/>
              </a:lnSpc>
              <a:spcBef>
                <a:spcPts val="800"/>
              </a:spcBef>
              <a:buNone/>
              <a:defRPr lang="he-IL" sz="1400"/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שמים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ים3"/>
          <p:cNvSpPr/>
          <p:nvPr/>
        </p:nvSpPr>
        <p:spPr>
          <a:xfrm flipH="1"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מים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 flipH="1"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מים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2351694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latinLnBrk="0">
              <a:defRPr lang="he-IL" sz="800" cap="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691127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latinLnBrk="0">
              <a:defRPr lang="he-IL" sz="800" cap="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337143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800" cap="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he-IL" sz="3800" kern="1200">
          <a:solidFill>
            <a:schemeClr val="accent2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r" defTabSz="914400" rtl="1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lang="he-IL" sz="2000" kern="1200">
          <a:solidFill>
            <a:schemeClr val="accent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48640" indent="-228600" algn="r" defTabSz="914400" rtl="1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lang="he-IL" sz="1800" kern="1200">
          <a:solidFill>
            <a:schemeClr val="accent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22960" indent="-228600" algn="r" defTabSz="914400" rtl="1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he-IL" sz="1600" kern="1200">
          <a:solidFill>
            <a:schemeClr val="accent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97280" indent="-228600" algn="r" defTabSz="914400" rtl="1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he-IL" sz="1400" kern="1200">
          <a:solidFill>
            <a:schemeClr val="accent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71600" indent="-228600" algn="r" defTabSz="914400" rtl="1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he-IL" sz="1400" kern="1200">
          <a:solidFill>
            <a:schemeClr val="accent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45920" indent="-228600" algn="r" defTabSz="914400" rtl="1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he-IL"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r" defTabSz="914400" rtl="1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he-IL"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he-IL"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he-IL"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2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http://www.youtube.com/watch?v=6vHMaL6Zruc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he-IL" sz="5400" b="1" dirty="0" smtClean="0">
                <a:cs typeface="+mn-cs"/>
              </a:rPr>
              <a:t>משפטי סיבה, תוצאה ותכלית</a:t>
            </a:r>
            <a:endParaRPr lang="he-IL" sz="5400" b="1" dirty="0"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2400" b="1" dirty="0" smtClean="0"/>
              <a:t>כתבה אסתר ישראל</a:t>
            </a:r>
          </a:p>
          <a:p>
            <a:pPr algn="ctr" rtl="1"/>
            <a:r>
              <a:rPr lang="he-IL" sz="2400" b="1" dirty="0" smtClean="0"/>
              <a:t>אולפן "שרת" בת-ים</a:t>
            </a:r>
            <a:endParaRPr lang="he-IL" sz="2400" b="1" dirty="0"/>
          </a:p>
        </p:txBody>
      </p:sp>
      <p:pic>
        <p:nvPicPr>
          <p:cNvPr id="4" name="מציין מיקום תמונה 6" descr="תקריב של פרח, כוכב ים וצדפים על חול לבן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126070" y="-26894"/>
            <a:ext cx="3065930" cy="20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39036" y="161367"/>
            <a:ext cx="6113929" cy="968186"/>
          </a:xfrm>
        </p:spPr>
        <p:txBody>
          <a:bodyPr>
            <a:normAutofit fontScale="92500"/>
          </a:bodyPr>
          <a:lstStyle/>
          <a:p>
            <a:pPr marL="45720" indent="0" algn="ctr" rtl="1">
              <a:buNone/>
            </a:pPr>
            <a:r>
              <a:rPr lang="he-IL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בגלל ה... + שם עצם,  בגלל + שם פרטי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6635" y="1156447"/>
            <a:ext cx="4329953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800" b="1" dirty="0" smtClean="0"/>
              <a:t>התלמידים באים לאולפן</a:t>
            </a:r>
            <a:endParaRPr lang="he-IL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73117" y="1156451"/>
            <a:ext cx="4814037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800" b="1" dirty="0" smtClean="0"/>
              <a:t>,</a:t>
            </a:r>
            <a:r>
              <a:rPr lang="he-IL" sz="2800" b="1" dirty="0" smtClean="0">
                <a:solidFill>
                  <a:srgbClr val="FF0000"/>
                </a:solidFill>
              </a:rPr>
              <a:t>מפני ש</a:t>
            </a:r>
            <a:r>
              <a:rPr lang="he-IL" sz="2800" b="1" dirty="0" smtClean="0"/>
              <a:t>הם רוצים לדעת עברית.</a:t>
            </a:r>
            <a:endParaRPr lang="he-IL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00415" y="1160372"/>
            <a:ext cx="5809130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800" b="1" dirty="0" smtClean="0">
                <a:solidFill>
                  <a:srgbClr val="FF0000"/>
                </a:solidFill>
              </a:rPr>
              <a:t>בגלל ה</a:t>
            </a:r>
            <a:r>
              <a:rPr lang="he-IL" sz="2800" b="1" dirty="0" smtClean="0"/>
              <a:t>רצון שלהם לדעת עברית.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3776" y="1640539"/>
            <a:ext cx="7032812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800" b="1" dirty="0" smtClean="0"/>
              <a:t>דני לא בא לשיעור </a:t>
            </a:r>
            <a:endParaRPr lang="he-IL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076380" y="1640935"/>
            <a:ext cx="4572000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800" b="1" dirty="0" smtClean="0"/>
              <a:t>, </a:t>
            </a:r>
            <a:r>
              <a:rPr lang="he-IL" sz="2800" b="1" dirty="0" smtClean="0">
                <a:solidFill>
                  <a:srgbClr val="FF0000"/>
                </a:solidFill>
              </a:rPr>
              <a:t>כי </a:t>
            </a:r>
            <a:r>
              <a:rPr lang="he-IL" sz="2800" b="1" dirty="0" smtClean="0"/>
              <a:t>הוא נסע למשרד הקליטה.</a:t>
            </a:r>
            <a:endParaRPr lang="he-IL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40971" y="1640521"/>
            <a:ext cx="4424082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800" b="1" dirty="0" smtClean="0">
                <a:solidFill>
                  <a:srgbClr val="FF0000"/>
                </a:solidFill>
              </a:rPr>
              <a:t>בגלל ה</a:t>
            </a:r>
            <a:r>
              <a:rPr lang="he-IL" sz="2800" b="1" dirty="0" smtClean="0"/>
              <a:t>נסיעה למשרד הקליטה.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17664" y="2084312"/>
            <a:ext cx="4222377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800" b="1" dirty="0" smtClean="0"/>
              <a:t>אריאלה לא יצאה לטייל בפארק</a:t>
            </a:r>
            <a:endParaRPr lang="he-IL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44153" y="2097749"/>
            <a:ext cx="3429001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800" b="1" dirty="0" smtClean="0"/>
              <a:t>, </a:t>
            </a:r>
            <a:r>
              <a:rPr lang="he-IL" sz="2800" b="1" dirty="0" smtClean="0">
                <a:solidFill>
                  <a:srgbClr val="FF0000"/>
                </a:solidFill>
              </a:rPr>
              <a:t>מפני ש</a:t>
            </a:r>
            <a:r>
              <a:rPr lang="he-IL" sz="2800" b="1" dirty="0" smtClean="0"/>
              <a:t>ירד גשם חזק.</a:t>
            </a:r>
            <a:endParaRPr lang="he-IL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94929" y="4397188"/>
            <a:ext cx="24742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endParaRPr lang="he-IL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4789" y="2092402"/>
            <a:ext cx="4605618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800" b="1" dirty="0" smtClean="0">
                <a:solidFill>
                  <a:srgbClr val="FF0000"/>
                </a:solidFill>
              </a:rPr>
              <a:t>בגלל ה</a:t>
            </a:r>
            <a:r>
              <a:rPr lang="he-IL" sz="2800" b="1" dirty="0" smtClean="0"/>
              <a:t>גשם החזק.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5134" y="2521118"/>
            <a:ext cx="2913017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800" b="1" dirty="0" smtClean="0"/>
              <a:t>שרה לא ישנה בלילה</a:t>
            </a:r>
            <a:endParaRPr lang="he-IL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04709" y="2521117"/>
            <a:ext cx="5995851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800" b="1" dirty="0" smtClean="0"/>
              <a:t>, </a:t>
            </a:r>
            <a:r>
              <a:rPr lang="he-IL" sz="2800" b="1" dirty="0" smtClean="0">
                <a:solidFill>
                  <a:srgbClr val="FF0000"/>
                </a:solidFill>
              </a:rPr>
              <a:t>כי</a:t>
            </a:r>
            <a:r>
              <a:rPr lang="he-IL" sz="2800" b="1" dirty="0" smtClean="0"/>
              <a:t> דני ורחל שרו ורקדו כל הלילה. </a:t>
            </a:r>
            <a:endParaRPr lang="he-IL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1660" y="2531187"/>
            <a:ext cx="7818782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 smtClean="0"/>
              <a:t>.</a:t>
            </a:r>
            <a:r>
              <a:rPr lang="he-IL" sz="2800" b="1" dirty="0" smtClean="0">
                <a:solidFill>
                  <a:srgbClr val="FF0000"/>
                </a:solidFill>
              </a:rPr>
              <a:t>בגלל </a:t>
            </a:r>
            <a:r>
              <a:rPr lang="he-IL" sz="2800" b="1" dirty="0" smtClean="0"/>
              <a:t>דני ורחל</a:t>
            </a:r>
            <a:endParaRPr lang="he-IL" sz="2800" b="1" dirty="0"/>
          </a:p>
        </p:txBody>
      </p:sp>
      <p:pic>
        <p:nvPicPr>
          <p:cNvPr id="16" name="מציין מיקום תמונה 6" descr="תקריב של פרח, כוכב ים וצדפים על חול לבן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3035" y="4068027"/>
            <a:ext cx="3065930" cy="2043953"/>
          </a:xfrm>
          <a:prstGeom prst="rect">
            <a:avLst/>
          </a:prstGeom>
        </p:spPr>
      </p:pic>
      <p:sp>
        <p:nvSpPr>
          <p:cNvPr id="17" name="מציין מיקום של מספר שקופית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8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  <p:bldP spid="26" grpId="0"/>
      <p:bldP spid="28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dirty="0" smtClean="0">
                <a:solidFill>
                  <a:srgbClr val="FF0000"/>
                </a:solidFill>
                <a:cs typeface="+mn-cs"/>
              </a:rPr>
              <a:t>מילות סיבה נוספות</a:t>
            </a:r>
            <a:endParaRPr lang="he-IL" sz="4800" b="1" dirty="0">
              <a:solidFill>
                <a:srgbClr val="FF0000"/>
              </a:solidFill>
              <a:cs typeface="+mn-cs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119420"/>
              </p:ext>
            </p:extLst>
          </p:nvPr>
        </p:nvGraphicFramePr>
        <p:xfrm>
          <a:off x="4640263" y="685800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11</a:t>
            </a:fld>
            <a:endParaRPr lang="he-IL" dirty="0"/>
          </a:p>
        </p:txBody>
      </p:sp>
      <p:sp>
        <p:nvSpPr>
          <p:cNvPr id="7" name="לחצן פעולה: בית 6">
            <a:hlinkClick r:id="rId7" action="ppaction://hlinksldjump" highlightClick="1"/>
          </p:cNvPr>
          <p:cNvSpPr/>
          <p:nvPr/>
        </p:nvSpPr>
        <p:spPr>
          <a:xfrm>
            <a:off x="0" y="6248042"/>
            <a:ext cx="397342" cy="59167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05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67000" y="0"/>
            <a:ext cx="6912172" cy="52578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he-IL" sz="54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משפטי תוצאה - דוגמאות</a:t>
            </a:r>
          </a:p>
        </p:txBody>
      </p:sp>
      <p:pic>
        <p:nvPicPr>
          <p:cNvPr id="5" name="מציין מיקום תמונה 6" descr="תקריב של פרח, כוכב ים וצדפים על חול לבן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636135" y="863354"/>
            <a:ext cx="2251187" cy="1500791"/>
          </a:xfrm>
          <a:prstGeom prst="rect">
            <a:avLst/>
          </a:prstGeom>
        </p:spPr>
      </p:pic>
      <p:sp>
        <p:nvSpPr>
          <p:cNvPr id="6" name="מחבר ישר 5"/>
          <p:cNvSpPr/>
          <p:nvPr/>
        </p:nvSpPr>
        <p:spPr>
          <a:xfrm>
            <a:off x="0" y="863354"/>
            <a:ext cx="9579172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צורה חופשית 6"/>
          <p:cNvSpPr/>
          <p:nvPr/>
        </p:nvSpPr>
        <p:spPr>
          <a:xfrm>
            <a:off x="0" y="863354"/>
            <a:ext cx="1915834" cy="5608415"/>
          </a:xfrm>
          <a:custGeom>
            <a:avLst/>
            <a:gdLst>
              <a:gd name="connsiteX0" fmla="*/ 0 w 1915834"/>
              <a:gd name="connsiteY0" fmla="*/ 0 h 5608415"/>
              <a:gd name="connsiteX1" fmla="*/ 1915834 w 1915834"/>
              <a:gd name="connsiteY1" fmla="*/ 0 h 5608415"/>
              <a:gd name="connsiteX2" fmla="*/ 1915834 w 1915834"/>
              <a:gd name="connsiteY2" fmla="*/ 5608415 h 5608415"/>
              <a:gd name="connsiteX3" fmla="*/ 0 w 1915834"/>
              <a:gd name="connsiteY3" fmla="*/ 5608415 h 5608415"/>
              <a:gd name="connsiteX4" fmla="*/ 0 w 1915834"/>
              <a:gd name="connsiteY4" fmla="*/ 0 h 560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834" h="5608415">
                <a:moveTo>
                  <a:pt x="0" y="0"/>
                </a:moveTo>
                <a:lnTo>
                  <a:pt x="1915834" y="0"/>
                </a:lnTo>
                <a:lnTo>
                  <a:pt x="1915834" y="5608415"/>
                </a:lnTo>
                <a:lnTo>
                  <a:pt x="0" y="56084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4000" kern="1200" dirty="0"/>
          </a:p>
        </p:txBody>
      </p:sp>
      <p:sp>
        <p:nvSpPr>
          <p:cNvPr id="8" name="צורה חופשית 7"/>
          <p:cNvSpPr/>
          <p:nvPr/>
        </p:nvSpPr>
        <p:spPr>
          <a:xfrm>
            <a:off x="2059521" y="916206"/>
            <a:ext cx="7519650" cy="1057054"/>
          </a:xfrm>
          <a:custGeom>
            <a:avLst/>
            <a:gdLst>
              <a:gd name="connsiteX0" fmla="*/ 0 w 7519650"/>
              <a:gd name="connsiteY0" fmla="*/ 0 h 1057054"/>
              <a:gd name="connsiteX1" fmla="*/ 7519650 w 7519650"/>
              <a:gd name="connsiteY1" fmla="*/ 0 h 1057054"/>
              <a:gd name="connsiteX2" fmla="*/ 7519650 w 7519650"/>
              <a:gd name="connsiteY2" fmla="*/ 1057054 h 1057054"/>
              <a:gd name="connsiteX3" fmla="*/ 0 w 7519650"/>
              <a:gd name="connsiteY3" fmla="*/ 1057054 h 1057054"/>
              <a:gd name="connsiteX4" fmla="*/ 0 w 7519650"/>
              <a:gd name="connsiteY4" fmla="*/ 0 h 10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650" h="1057054">
                <a:moveTo>
                  <a:pt x="0" y="0"/>
                </a:moveTo>
                <a:lnTo>
                  <a:pt x="7519650" y="0"/>
                </a:lnTo>
                <a:lnTo>
                  <a:pt x="7519650" y="1057054"/>
                </a:lnTo>
                <a:lnTo>
                  <a:pt x="0" y="10570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t" anchorCtr="0">
            <a:noAutofit/>
          </a:bodyPr>
          <a:lstStyle/>
          <a:p>
            <a:pPr lvl="0"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600" b="1" kern="1200" dirty="0" smtClean="0">
                <a:solidFill>
                  <a:schemeClr val="tx1"/>
                </a:solidFill>
              </a:rPr>
              <a:t>אני אוהבת את הים, </a:t>
            </a:r>
            <a:r>
              <a:rPr lang="he-IL" sz="3600" b="1" kern="1200" dirty="0" smtClean="0">
                <a:solidFill>
                  <a:srgbClr val="FF0000"/>
                </a:solidFill>
              </a:rPr>
              <a:t>לכן</a:t>
            </a:r>
            <a:r>
              <a:rPr lang="he-IL" sz="3600" b="1" kern="1200" dirty="0" smtClean="0">
                <a:solidFill>
                  <a:schemeClr val="tx1"/>
                </a:solidFill>
              </a:rPr>
              <a:t> קניתי דירה על-יד הים.</a:t>
            </a:r>
            <a:endParaRPr lang="he-IL" sz="3600" b="1" kern="1200" dirty="0">
              <a:solidFill>
                <a:schemeClr val="tx1"/>
              </a:solidFill>
            </a:endParaRPr>
          </a:p>
        </p:txBody>
      </p:sp>
      <p:sp>
        <p:nvSpPr>
          <p:cNvPr id="9" name="מחבר ישר 8"/>
          <p:cNvSpPr/>
          <p:nvPr/>
        </p:nvSpPr>
        <p:spPr>
          <a:xfrm>
            <a:off x="1915834" y="1973261"/>
            <a:ext cx="7663337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צורה חופשית 9"/>
          <p:cNvSpPr/>
          <p:nvPr/>
        </p:nvSpPr>
        <p:spPr>
          <a:xfrm>
            <a:off x="2059521" y="2026114"/>
            <a:ext cx="7519650" cy="1057054"/>
          </a:xfrm>
          <a:custGeom>
            <a:avLst/>
            <a:gdLst>
              <a:gd name="connsiteX0" fmla="*/ 0 w 7519650"/>
              <a:gd name="connsiteY0" fmla="*/ 0 h 1057054"/>
              <a:gd name="connsiteX1" fmla="*/ 7519650 w 7519650"/>
              <a:gd name="connsiteY1" fmla="*/ 0 h 1057054"/>
              <a:gd name="connsiteX2" fmla="*/ 7519650 w 7519650"/>
              <a:gd name="connsiteY2" fmla="*/ 1057054 h 1057054"/>
              <a:gd name="connsiteX3" fmla="*/ 0 w 7519650"/>
              <a:gd name="connsiteY3" fmla="*/ 1057054 h 1057054"/>
              <a:gd name="connsiteX4" fmla="*/ 0 w 7519650"/>
              <a:gd name="connsiteY4" fmla="*/ 0 h 10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650" h="1057054">
                <a:moveTo>
                  <a:pt x="0" y="0"/>
                </a:moveTo>
                <a:lnTo>
                  <a:pt x="7519650" y="0"/>
                </a:lnTo>
                <a:lnTo>
                  <a:pt x="7519650" y="1057054"/>
                </a:lnTo>
                <a:lnTo>
                  <a:pt x="0" y="10570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t" anchorCtr="0">
            <a:noAutofit/>
          </a:bodyPr>
          <a:lstStyle/>
          <a:p>
            <a:pPr lvl="0"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600" b="1" kern="1200" dirty="0" smtClean="0">
                <a:solidFill>
                  <a:schemeClr val="tx1"/>
                </a:solidFill>
              </a:rPr>
              <a:t>לדני אין דרכון, </a:t>
            </a:r>
            <a:r>
              <a:rPr lang="he-IL" sz="3600" b="1" kern="1200" dirty="0" smtClean="0">
                <a:solidFill>
                  <a:srgbClr val="FF0000"/>
                </a:solidFill>
              </a:rPr>
              <a:t>לכן </a:t>
            </a:r>
            <a:r>
              <a:rPr lang="he-IL" sz="3600" b="1" kern="1200" dirty="0" smtClean="0">
                <a:solidFill>
                  <a:schemeClr val="tx1"/>
                </a:solidFill>
              </a:rPr>
              <a:t>הוא לא יכול לטוס לחו"ל.</a:t>
            </a:r>
            <a:endParaRPr lang="he-IL" sz="3600" b="1" kern="1200" dirty="0">
              <a:solidFill>
                <a:schemeClr val="tx1"/>
              </a:solidFill>
            </a:endParaRPr>
          </a:p>
        </p:txBody>
      </p:sp>
      <p:sp>
        <p:nvSpPr>
          <p:cNvPr id="11" name="מחבר ישר 10"/>
          <p:cNvSpPr/>
          <p:nvPr/>
        </p:nvSpPr>
        <p:spPr>
          <a:xfrm>
            <a:off x="1915834" y="3083169"/>
            <a:ext cx="7663337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צורה חופשית 11"/>
          <p:cNvSpPr/>
          <p:nvPr/>
        </p:nvSpPr>
        <p:spPr>
          <a:xfrm>
            <a:off x="2059521" y="3136022"/>
            <a:ext cx="7519650" cy="1057054"/>
          </a:xfrm>
          <a:custGeom>
            <a:avLst/>
            <a:gdLst>
              <a:gd name="connsiteX0" fmla="*/ 0 w 7519650"/>
              <a:gd name="connsiteY0" fmla="*/ 0 h 1057054"/>
              <a:gd name="connsiteX1" fmla="*/ 7519650 w 7519650"/>
              <a:gd name="connsiteY1" fmla="*/ 0 h 1057054"/>
              <a:gd name="connsiteX2" fmla="*/ 7519650 w 7519650"/>
              <a:gd name="connsiteY2" fmla="*/ 1057054 h 1057054"/>
              <a:gd name="connsiteX3" fmla="*/ 0 w 7519650"/>
              <a:gd name="connsiteY3" fmla="*/ 1057054 h 1057054"/>
              <a:gd name="connsiteX4" fmla="*/ 0 w 7519650"/>
              <a:gd name="connsiteY4" fmla="*/ 0 h 10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650" h="1057054">
                <a:moveTo>
                  <a:pt x="0" y="0"/>
                </a:moveTo>
                <a:lnTo>
                  <a:pt x="7519650" y="0"/>
                </a:lnTo>
                <a:lnTo>
                  <a:pt x="7519650" y="1057054"/>
                </a:lnTo>
                <a:lnTo>
                  <a:pt x="0" y="10570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t" anchorCtr="0">
            <a:noAutofit/>
          </a:bodyPr>
          <a:lstStyle/>
          <a:p>
            <a:pPr lvl="0"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600" b="1" kern="1200" dirty="0" smtClean="0"/>
              <a:t>יש להם זמן פנוי, </a:t>
            </a:r>
            <a:r>
              <a:rPr lang="he-IL" sz="3600" b="1" kern="1200" dirty="0" smtClean="0">
                <a:solidFill>
                  <a:srgbClr val="FF0000"/>
                </a:solidFill>
              </a:rPr>
              <a:t>לכן הם </a:t>
            </a:r>
            <a:r>
              <a:rPr lang="he-IL" sz="3600" b="1" kern="1200" dirty="0" smtClean="0">
                <a:solidFill>
                  <a:schemeClr val="tx1"/>
                </a:solidFill>
              </a:rPr>
              <a:t>מטיילים בפארק.</a:t>
            </a:r>
            <a:endParaRPr lang="he-IL" sz="3600" b="1" kern="1200" dirty="0">
              <a:solidFill>
                <a:srgbClr val="FF0000"/>
              </a:solidFill>
            </a:endParaRPr>
          </a:p>
        </p:txBody>
      </p:sp>
      <p:sp>
        <p:nvSpPr>
          <p:cNvPr id="13" name="מחבר ישר 12"/>
          <p:cNvSpPr/>
          <p:nvPr/>
        </p:nvSpPr>
        <p:spPr>
          <a:xfrm>
            <a:off x="1915834" y="4193077"/>
            <a:ext cx="7663337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צורה חופשית 13"/>
          <p:cNvSpPr/>
          <p:nvPr/>
        </p:nvSpPr>
        <p:spPr>
          <a:xfrm>
            <a:off x="2059521" y="4245929"/>
            <a:ext cx="7519650" cy="1057054"/>
          </a:xfrm>
          <a:custGeom>
            <a:avLst/>
            <a:gdLst>
              <a:gd name="connsiteX0" fmla="*/ 0 w 7519650"/>
              <a:gd name="connsiteY0" fmla="*/ 0 h 1057054"/>
              <a:gd name="connsiteX1" fmla="*/ 7519650 w 7519650"/>
              <a:gd name="connsiteY1" fmla="*/ 0 h 1057054"/>
              <a:gd name="connsiteX2" fmla="*/ 7519650 w 7519650"/>
              <a:gd name="connsiteY2" fmla="*/ 1057054 h 1057054"/>
              <a:gd name="connsiteX3" fmla="*/ 0 w 7519650"/>
              <a:gd name="connsiteY3" fmla="*/ 1057054 h 1057054"/>
              <a:gd name="connsiteX4" fmla="*/ 0 w 7519650"/>
              <a:gd name="connsiteY4" fmla="*/ 0 h 10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650" h="1057054">
                <a:moveTo>
                  <a:pt x="0" y="0"/>
                </a:moveTo>
                <a:lnTo>
                  <a:pt x="7519650" y="0"/>
                </a:lnTo>
                <a:lnTo>
                  <a:pt x="7519650" y="1057054"/>
                </a:lnTo>
                <a:lnTo>
                  <a:pt x="0" y="10570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t" anchorCtr="0">
            <a:noAutofit/>
          </a:bodyPr>
          <a:lstStyle/>
          <a:p>
            <a:pPr lvl="0"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600" b="1" kern="1200" dirty="0" smtClean="0"/>
              <a:t>היא הרגישה לא טוב, </a:t>
            </a:r>
            <a:r>
              <a:rPr lang="he-IL" sz="3600" b="1" kern="1200" dirty="0" smtClean="0">
                <a:solidFill>
                  <a:srgbClr val="FF0000"/>
                </a:solidFill>
              </a:rPr>
              <a:t>לכן </a:t>
            </a:r>
            <a:r>
              <a:rPr lang="he-IL" sz="3600" b="1" kern="1200" dirty="0" smtClean="0">
                <a:solidFill>
                  <a:schemeClr val="tx1"/>
                </a:solidFill>
              </a:rPr>
              <a:t>היא</a:t>
            </a:r>
            <a:r>
              <a:rPr lang="he-IL" sz="3600" b="1" kern="1200" dirty="0" smtClean="0">
                <a:solidFill>
                  <a:srgbClr val="FF0000"/>
                </a:solidFill>
              </a:rPr>
              <a:t> </a:t>
            </a:r>
            <a:r>
              <a:rPr lang="he-IL" sz="3600" b="1" kern="1200" dirty="0" smtClean="0">
                <a:solidFill>
                  <a:schemeClr val="tx1"/>
                </a:solidFill>
              </a:rPr>
              <a:t>הלכה לרופא.</a:t>
            </a:r>
            <a:endParaRPr lang="he-IL" sz="3600" b="1" kern="1200" dirty="0"/>
          </a:p>
        </p:txBody>
      </p:sp>
      <p:sp>
        <p:nvSpPr>
          <p:cNvPr id="15" name="מחבר ישר 14"/>
          <p:cNvSpPr/>
          <p:nvPr/>
        </p:nvSpPr>
        <p:spPr>
          <a:xfrm>
            <a:off x="1915834" y="5302984"/>
            <a:ext cx="7663337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צורה חופשית 15"/>
          <p:cNvSpPr/>
          <p:nvPr/>
        </p:nvSpPr>
        <p:spPr>
          <a:xfrm>
            <a:off x="2059521" y="5355837"/>
            <a:ext cx="7519650" cy="1057054"/>
          </a:xfrm>
          <a:custGeom>
            <a:avLst/>
            <a:gdLst>
              <a:gd name="connsiteX0" fmla="*/ 0 w 7519650"/>
              <a:gd name="connsiteY0" fmla="*/ 0 h 1057054"/>
              <a:gd name="connsiteX1" fmla="*/ 7519650 w 7519650"/>
              <a:gd name="connsiteY1" fmla="*/ 0 h 1057054"/>
              <a:gd name="connsiteX2" fmla="*/ 7519650 w 7519650"/>
              <a:gd name="connsiteY2" fmla="*/ 1057054 h 1057054"/>
              <a:gd name="connsiteX3" fmla="*/ 0 w 7519650"/>
              <a:gd name="connsiteY3" fmla="*/ 1057054 h 1057054"/>
              <a:gd name="connsiteX4" fmla="*/ 0 w 7519650"/>
              <a:gd name="connsiteY4" fmla="*/ 0 h 10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650" h="1057054">
                <a:moveTo>
                  <a:pt x="0" y="0"/>
                </a:moveTo>
                <a:lnTo>
                  <a:pt x="7519650" y="0"/>
                </a:lnTo>
                <a:lnTo>
                  <a:pt x="7519650" y="1057054"/>
                </a:lnTo>
                <a:lnTo>
                  <a:pt x="0" y="10570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t" anchorCtr="0">
            <a:noAutofit/>
          </a:bodyPr>
          <a:lstStyle/>
          <a:p>
            <a:pPr lvl="0"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600" b="1" kern="1200" dirty="0" smtClean="0"/>
              <a:t>הם יעלו לישראל, </a:t>
            </a:r>
            <a:r>
              <a:rPr lang="he-IL" sz="3600" b="1" kern="1200" dirty="0" smtClean="0">
                <a:solidFill>
                  <a:srgbClr val="FF0000"/>
                </a:solidFill>
              </a:rPr>
              <a:t>לכן </a:t>
            </a:r>
            <a:r>
              <a:rPr lang="he-IL" sz="3600" b="1" kern="1200" dirty="0" smtClean="0"/>
              <a:t>הם יצטרכו ללמוד עברית.</a:t>
            </a:r>
            <a:endParaRPr lang="he-IL" sz="3600" b="1" kern="1200" dirty="0"/>
          </a:p>
        </p:txBody>
      </p:sp>
      <p:sp>
        <p:nvSpPr>
          <p:cNvPr id="17" name="מחבר ישר 16"/>
          <p:cNvSpPr/>
          <p:nvPr/>
        </p:nvSpPr>
        <p:spPr>
          <a:xfrm>
            <a:off x="1915834" y="6412892"/>
            <a:ext cx="7663337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12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032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dirty="0" smtClean="0">
                <a:solidFill>
                  <a:srgbClr val="FF0000"/>
                </a:solidFill>
                <a:cs typeface="+mn-cs"/>
              </a:rPr>
              <a:t>מילות תוצאה נוספות</a:t>
            </a:r>
            <a:endParaRPr lang="he-IL" sz="4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8" name="צורה חופשית 7"/>
          <p:cNvSpPr/>
          <p:nvPr/>
        </p:nvSpPr>
        <p:spPr>
          <a:xfrm>
            <a:off x="7709291" y="685880"/>
            <a:ext cx="1474458" cy="1694780"/>
          </a:xfrm>
          <a:custGeom>
            <a:avLst/>
            <a:gdLst>
              <a:gd name="connsiteX0" fmla="*/ 0 w 1694780"/>
              <a:gd name="connsiteY0" fmla="*/ 737229 h 1474458"/>
              <a:gd name="connsiteX1" fmla="*/ 368615 w 1694780"/>
              <a:gd name="connsiteY1" fmla="*/ 0 h 1474458"/>
              <a:gd name="connsiteX2" fmla="*/ 1326166 w 1694780"/>
              <a:gd name="connsiteY2" fmla="*/ 0 h 1474458"/>
              <a:gd name="connsiteX3" fmla="*/ 1694780 w 1694780"/>
              <a:gd name="connsiteY3" fmla="*/ 737229 h 1474458"/>
              <a:gd name="connsiteX4" fmla="*/ 1326166 w 1694780"/>
              <a:gd name="connsiteY4" fmla="*/ 1474458 h 1474458"/>
              <a:gd name="connsiteX5" fmla="*/ 368615 w 1694780"/>
              <a:gd name="connsiteY5" fmla="*/ 1474458 h 1474458"/>
              <a:gd name="connsiteX6" fmla="*/ 0 w 1694780"/>
              <a:gd name="connsiteY6" fmla="*/ 737229 h 147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4780" h="1474458">
                <a:moveTo>
                  <a:pt x="847390" y="0"/>
                </a:moveTo>
                <a:lnTo>
                  <a:pt x="1694780" y="320695"/>
                </a:lnTo>
                <a:lnTo>
                  <a:pt x="1694780" y="1153764"/>
                </a:lnTo>
                <a:lnTo>
                  <a:pt x="847390" y="1474458"/>
                </a:lnTo>
                <a:lnTo>
                  <a:pt x="0" y="1153764"/>
                </a:lnTo>
                <a:lnTo>
                  <a:pt x="0" y="320695"/>
                </a:lnTo>
                <a:lnTo>
                  <a:pt x="84739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1210" tIns="355543" rIns="321210" bIns="355543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kern="1200" dirty="0" smtClean="0"/>
              <a:t>לפיכך</a:t>
            </a:r>
            <a:endParaRPr lang="he-IL" sz="2400" b="1" kern="1200" dirty="0"/>
          </a:p>
        </p:txBody>
      </p:sp>
      <p:sp>
        <p:nvSpPr>
          <p:cNvPr id="9" name="צורה חופשית 8"/>
          <p:cNvSpPr/>
          <p:nvPr/>
        </p:nvSpPr>
        <p:spPr>
          <a:xfrm>
            <a:off x="9228492" y="1024836"/>
            <a:ext cx="1891374" cy="1016868"/>
          </a:xfrm>
          <a:custGeom>
            <a:avLst/>
            <a:gdLst>
              <a:gd name="connsiteX0" fmla="*/ 0 w 1891374"/>
              <a:gd name="connsiteY0" fmla="*/ 0 h 1016868"/>
              <a:gd name="connsiteX1" fmla="*/ 1891374 w 1891374"/>
              <a:gd name="connsiteY1" fmla="*/ 0 h 1016868"/>
              <a:gd name="connsiteX2" fmla="*/ 1891374 w 1891374"/>
              <a:gd name="connsiteY2" fmla="*/ 1016868 h 1016868"/>
              <a:gd name="connsiteX3" fmla="*/ 0 w 1891374"/>
              <a:gd name="connsiteY3" fmla="*/ 1016868 h 1016868"/>
              <a:gd name="connsiteX4" fmla="*/ 0 w 1891374"/>
              <a:gd name="connsiteY4" fmla="*/ 0 h 10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1374" h="1016868">
                <a:moveTo>
                  <a:pt x="0" y="0"/>
                </a:moveTo>
                <a:lnTo>
                  <a:pt x="1891374" y="0"/>
                </a:lnTo>
                <a:lnTo>
                  <a:pt x="1891374" y="1016868"/>
                </a:lnTo>
                <a:lnTo>
                  <a:pt x="0" y="10168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600" kern="1200"/>
          </a:p>
        </p:txBody>
      </p:sp>
      <p:sp>
        <p:nvSpPr>
          <p:cNvPr id="10" name="צורה חופשית 9"/>
          <p:cNvSpPr/>
          <p:nvPr/>
        </p:nvSpPr>
        <p:spPr>
          <a:xfrm>
            <a:off x="6116876" y="685880"/>
            <a:ext cx="1474458" cy="1694780"/>
          </a:xfrm>
          <a:custGeom>
            <a:avLst/>
            <a:gdLst>
              <a:gd name="connsiteX0" fmla="*/ 0 w 1694780"/>
              <a:gd name="connsiteY0" fmla="*/ 737229 h 1474458"/>
              <a:gd name="connsiteX1" fmla="*/ 368615 w 1694780"/>
              <a:gd name="connsiteY1" fmla="*/ 0 h 1474458"/>
              <a:gd name="connsiteX2" fmla="*/ 1326166 w 1694780"/>
              <a:gd name="connsiteY2" fmla="*/ 0 h 1474458"/>
              <a:gd name="connsiteX3" fmla="*/ 1694780 w 1694780"/>
              <a:gd name="connsiteY3" fmla="*/ 737229 h 1474458"/>
              <a:gd name="connsiteX4" fmla="*/ 1326166 w 1694780"/>
              <a:gd name="connsiteY4" fmla="*/ 1474458 h 1474458"/>
              <a:gd name="connsiteX5" fmla="*/ 368615 w 1694780"/>
              <a:gd name="connsiteY5" fmla="*/ 1474458 h 1474458"/>
              <a:gd name="connsiteX6" fmla="*/ 0 w 1694780"/>
              <a:gd name="connsiteY6" fmla="*/ 737229 h 147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4780" h="1474458">
                <a:moveTo>
                  <a:pt x="847390" y="0"/>
                </a:moveTo>
                <a:lnTo>
                  <a:pt x="1694780" y="320695"/>
                </a:lnTo>
                <a:lnTo>
                  <a:pt x="1694780" y="1153764"/>
                </a:lnTo>
                <a:lnTo>
                  <a:pt x="847390" y="1474458"/>
                </a:lnTo>
                <a:lnTo>
                  <a:pt x="0" y="1153764"/>
                </a:lnTo>
                <a:lnTo>
                  <a:pt x="0" y="320695"/>
                </a:lnTo>
                <a:lnTo>
                  <a:pt x="84739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770" tIns="264103" rIns="229770" bIns="264103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kern="1200" dirty="0" smtClean="0"/>
              <a:t>כתוצאה מכך</a:t>
            </a:r>
            <a:endParaRPr lang="he-IL" sz="2400" b="1" kern="1200" dirty="0"/>
          </a:p>
        </p:txBody>
      </p:sp>
      <p:sp>
        <p:nvSpPr>
          <p:cNvPr id="11" name="צורה חופשית 10"/>
          <p:cNvSpPr/>
          <p:nvPr/>
        </p:nvSpPr>
        <p:spPr>
          <a:xfrm>
            <a:off x="6910033" y="2124409"/>
            <a:ext cx="1474458" cy="1694780"/>
          </a:xfrm>
          <a:custGeom>
            <a:avLst/>
            <a:gdLst>
              <a:gd name="connsiteX0" fmla="*/ 0 w 1694780"/>
              <a:gd name="connsiteY0" fmla="*/ 737229 h 1474458"/>
              <a:gd name="connsiteX1" fmla="*/ 368615 w 1694780"/>
              <a:gd name="connsiteY1" fmla="*/ 0 h 1474458"/>
              <a:gd name="connsiteX2" fmla="*/ 1326166 w 1694780"/>
              <a:gd name="connsiteY2" fmla="*/ 0 h 1474458"/>
              <a:gd name="connsiteX3" fmla="*/ 1694780 w 1694780"/>
              <a:gd name="connsiteY3" fmla="*/ 737229 h 1474458"/>
              <a:gd name="connsiteX4" fmla="*/ 1326166 w 1694780"/>
              <a:gd name="connsiteY4" fmla="*/ 1474458 h 1474458"/>
              <a:gd name="connsiteX5" fmla="*/ 368615 w 1694780"/>
              <a:gd name="connsiteY5" fmla="*/ 1474458 h 1474458"/>
              <a:gd name="connsiteX6" fmla="*/ 0 w 1694780"/>
              <a:gd name="connsiteY6" fmla="*/ 737229 h 147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4780" h="1474458">
                <a:moveTo>
                  <a:pt x="847390" y="0"/>
                </a:moveTo>
                <a:lnTo>
                  <a:pt x="1694780" y="320695"/>
                </a:lnTo>
                <a:lnTo>
                  <a:pt x="1694780" y="1153764"/>
                </a:lnTo>
                <a:lnTo>
                  <a:pt x="847390" y="1474458"/>
                </a:lnTo>
                <a:lnTo>
                  <a:pt x="0" y="1153764"/>
                </a:lnTo>
                <a:lnTo>
                  <a:pt x="0" y="320695"/>
                </a:lnTo>
                <a:lnTo>
                  <a:pt x="84739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1210" tIns="355543" rIns="321210" bIns="355543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kern="1200" dirty="0" smtClean="0"/>
              <a:t>בעקבות</a:t>
            </a:r>
            <a:endParaRPr lang="he-IL" sz="2400" b="1" kern="1200" dirty="0"/>
          </a:p>
        </p:txBody>
      </p:sp>
      <p:sp>
        <p:nvSpPr>
          <p:cNvPr id="12" name="צורה חופשית 11"/>
          <p:cNvSpPr/>
          <p:nvPr/>
        </p:nvSpPr>
        <p:spPr>
          <a:xfrm>
            <a:off x="5018658" y="2463365"/>
            <a:ext cx="1830362" cy="1016868"/>
          </a:xfrm>
          <a:custGeom>
            <a:avLst/>
            <a:gdLst>
              <a:gd name="connsiteX0" fmla="*/ 0 w 1830362"/>
              <a:gd name="connsiteY0" fmla="*/ 0 h 1016868"/>
              <a:gd name="connsiteX1" fmla="*/ 1830362 w 1830362"/>
              <a:gd name="connsiteY1" fmla="*/ 0 h 1016868"/>
              <a:gd name="connsiteX2" fmla="*/ 1830362 w 1830362"/>
              <a:gd name="connsiteY2" fmla="*/ 1016868 h 1016868"/>
              <a:gd name="connsiteX3" fmla="*/ 0 w 1830362"/>
              <a:gd name="connsiteY3" fmla="*/ 1016868 h 1016868"/>
              <a:gd name="connsiteX4" fmla="*/ 0 w 1830362"/>
              <a:gd name="connsiteY4" fmla="*/ 0 h 10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362" h="1016868">
                <a:moveTo>
                  <a:pt x="0" y="0"/>
                </a:moveTo>
                <a:lnTo>
                  <a:pt x="1830362" y="0"/>
                </a:lnTo>
                <a:lnTo>
                  <a:pt x="1830362" y="1016868"/>
                </a:lnTo>
                <a:lnTo>
                  <a:pt x="0" y="10168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600" kern="1200"/>
          </a:p>
        </p:txBody>
      </p:sp>
      <p:sp>
        <p:nvSpPr>
          <p:cNvPr id="15" name="מלבן 14"/>
          <p:cNvSpPr/>
          <p:nvPr/>
        </p:nvSpPr>
        <p:spPr>
          <a:xfrm>
            <a:off x="9228492" y="3901895"/>
            <a:ext cx="1891374" cy="101686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13</a:t>
            </a:fld>
            <a:endParaRPr lang="he-IL" dirty="0"/>
          </a:p>
        </p:txBody>
      </p:sp>
      <p:sp>
        <p:nvSpPr>
          <p:cNvPr id="17" name="לחצן פעולה: בית 16">
            <a:hlinkClick r:id="rId2" action="ppaction://hlinksldjump" highlightClick="1"/>
          </p:cNvPr>
          <p:cNvSpPr/>
          <p:nvPr/>
        </p:nvSpPr>
        <p:spPr>
          <a:xfrm>
            <a:off x="0" y="6248042"/>
            <a:ext cx="397342" cy="59167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80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59429" y="-443751"/>
            <a:ext cx="8386353" cy="1237129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>
                <a:cs typeface="+mn-cs"/>
              </a:rPr>
              <a:t>מסיבה לתוצאה - מתוצאה לסיבה</a:t>
            </a:r>
            <a:endParaRPr lang="he-IL" sz="5400" b="1" dirty="0">
              <a:cs typeface="+mn-cs"/>
            </a:endParaRPr>
          </a:p>
        </p:txBody>
      </p:sp>
      <p:sp>
        <p:nvSpPr>
          <p:cNvPr id="7" name="מחבר ישר 6"/>
          <p:cNvSpPr/>
          <p:nvPr/>
        </p:nvSpPr>
        <p:spPr>
          <a:xfrm>
            <a:off x="2030506" y="645460"/>
            <a:ext cx="8129494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צורה חופשית 7"/>
          <p:cNvSpPr/>
          <p:nvPr/>
        </p:nvSpPr>
        <p:spPr>
          <a:xfrm>
            <a:off x="2030506" y="645460"/>
            <a:ext cx="1657616" cy="5492874"/>
          </a:xfrm>
          <a:custGeom>
            <a:avLst/>
            <a:gdLst>
              <a:gd name="connsiteX0" fmla="*/ 0 w 1657616"/>
              <a:gd name="connsiteY0" fmla="*/ 0 h 5492874"/>
              <a:gd name="connsiteX1" fmla="*/ 1657616 w 1657616"/>
              <a:gd name="connsiteY1" fmla="*/ 0 h 5492874"/>
              <a:gd name="connsiteX2" fmla="*/ 1657616 w 1657616"/>
              <a:gd name="connsiteY2" fmla="*/ 5492874 h 5492874"/>
              <a:gd name="connsiteX3" fmla="*/ 0 w 1657616"/>
              <a:gd name="connsiteY3" fmla="*/ 5492874 h 5492874"/>
              <a:gd name="connsiteX4" fmla="*/ 0 w 1657616"/>
              <a:gd name="connsiteY4" fmla="*/ 0 h 549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616" h="5492874">
                <a:moveTo>
                  <a:pt x="0" y="0"/>
                </a:moveTo>
                <a:lnTo>
                  <a:pt x="1657616" y="0"/>
                </a:lnTo>
                <a:lnTo>
                  <a:pt x="1657616" y="5492874"/>
                </a:lnTo>
                <a:lnTo>
                  <a:pt x="0" y="54928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t" anchorCtr="0">
            <a:noAutofit/>
          </a:bodyPr>
          <a:lstStyle/>
          <a:p>
            <a:pPr lvl="0" algn="r" defTabSz="2889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6500" kern="1200" dirty="0"/>
          </a:p>
        </p:txBody>
      </p:sp>
      <p:sp>
        <p:nvSpPr>
          <p:cNvPr id="10" name="מחבר ישר 9"/>
          <p:cNvSpPr/>
          <p:nvPr/>
        </p:nvSpPr>
        <p:spPr>
          <a:xfrm>
            <a:off x="3688122" y="1584572"/>
            <a:ext cx="6471839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צורה חופשית 10"/>
          <p:cNvSpPr/>
          <p:nvPr/>
        </p:nvSpPr>
        <p:spPr>
          <a:xfrm>
            <a:off x="3849818" y="1596923"/>
            <a:ext cx="6350492" cy="864966"/>
          </a:xfrm>
          <a:custGeom>
            <a:avLst/>
            <a:gdLst>
              <a:gd name="connsiteX0" fmla="*/ 0 w 6350492"/>
              <a:gd name="connsiteY0" fmla="*/ 0 h 864966"/>
              <a:gd name="connsiteX1" fmla="*/ 6350492 w 6350492"/>
              <a:gd name="connsiteY1" fmla="*/ 0 h 864966"/>
              <a:gd name="connsiteX2" fmla="*/ 6350492 w 6350492"/>
              <a:gd name="connsiteY2" fmla="*/ 864966 h 864966"/>
              <a:gd name="connsiteX3" fmla="*/ 0 w 6350492"/>
              <a:gd name="connsiteY3" fmla="*/ 864966 h 864966"/>
              <a:gd name="connsiteX4" fmla="*/ 0 w 6350492"/>
              <a:gd name="connsiteY4" fmla="*/ 0 h 86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492" h="864966">
                <a:moveTo>
                  <a:pt x="0" y="0"/>
                </a:moveTo>
                <a:lnTo>
                  <a:pt x="6350492" y="0"/>
                </a:lnTo>
                <a:lnTo>
                  <a:pt x="6350492" y="864966"/>
                </a:lnTo>
                <a:lnTo>
                  <a:pt x="0" y="864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2400" b="1" kern="1200" dirty="0"/>
          </a:p>
        </p:txBody>
      </p:sp>
      <p:sp>
        <p:nvSpPr>
          <p:cNvPr id="12" name="מחבר ישר 11"/>
          <p:cNvSpPr/>
          <p:nvPr/>
        </p:nvSpPr>
        <p:spPr>
          <a:xfrm>
            <a:off x="3688122" y="2461890"/>
            <a:ext cx="6471839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מחבר ישר 13"/>
          <p:cNvSpPr/>
          <p:nvPr/>
        </p:nvSpPr>
        <p:spPr>
          <a:xfrm>
            <a:off x="3688122" y="3370105"/>
            <a:ext cx="6471839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מחבר ישר 15"/>
          <p:cNvSpPr/>
          <p:nvPr/>
        </p:nvSpPr>
        <p:spPr>
          <a:xfrm>
            <a:off x="3688122" y="4278320"/>
            <a:ext cx="6471839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מחבר ישר 17"/>
          <p:cNvSpPr/>
          <p:nvPr/>
        </p:nvSpPr>
        <p:spPr>
          <a:xfrm>
            <a:off x="3688122" y="5186535"/>
            <a:ext cx="6471839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מחבר ישר 19"/>
          <p:cNvSpPr/>
          <p:nvPr/>
        </p:nvSpPr>
        <p:spPr>
          <a:xfrm>
            <a:off x="3688122" y="6094750"/>
            <a:ext cx="6471839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extBox 20"/>
          <p:cNvSpPr txBox="1"/>
          <p:nvPr/>
        </p:nvSpPr>
        <p:spPr>
          <a:xfrm>
            <a:off x="6723529" y="831031"/>
            <a:ext cx="1089212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400" b="1" dirty="0" smtClean="0">
                <a:solidFill>
                  <a:srgbClr val="FF0000"/>
                </a:solidFill>
              </a:rPr>
              <a:t>מפני ש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70509" y="831030"/>
            <a:ext cx="3075749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400" b="1" dirty="0" smtClean="0"/>
              <a:t>הכרטיסים לסרט נגמרו. </a:t>
            </a:r>
            <a:endParaRPr lang="he-IL" sz="2400" b="1" dirty="0"/>
          </a:p>
        </p:txBody>
      </p:sp>
      <p:sp>
        <p:nvSpPr>
          <p:cNvPr id="23" name="מלבן 22"/>
          <p:cNvSpPr/>
          <p:nvPr/>
        </p:nvSpPr>
        <p:spPr>
          <a:xfrm>
            <a:off x="7361373" y="1764213"/>
            <a:ext cx="278634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400" b="1" dirty="0"/>
              <a:t>הכרטיסים לסרט </a:t>
            </a:r>
            <a:r>
              <a:rPr lang="he-IL" sz="2400" b="1" dirty="0" smtClean="0"/>
              <a:t>נגמרו, </a:t>
            </a:r>
            <a:endParaRPr lang="he-IL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074303" y="1758287"/>
            <a:ext cx="780103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2400" b="1" dirty="0" smtClean="0">
                <a:solidFill>
                  <a:srgbClr val="FF0000"/>
                </a:solidFill>
              </a:rPr>
              <a:t>לכן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4259" y="1758287"/>
            <a:ext cx="2581835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 smtClean="0"/>
              <a:t>.</a:t>
            </a:r>
            <a:r>
              <a:rPr lang="he-IL" sz="2400" b="1" dirty="0" smtClean="0"/>
              <a:t>הם לא הלכו לקולנוע</a:t>
            </a:r>
            <a:endParaRPr lang="he-IL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699469" y="833563"/>
            <a:ext cx="2928730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2400" b="1" dirty="0" smtClean="0"/>
              <a:t>הם לא הלכו לקולנוע,</a:t>
            </a:r>
            <a:endParaRPr lang="he-IL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276011" y="2651757"/>
            <a:ext cx="2873828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400" b="1" dirty="0" smtClean="0"/>
              <a:t>דנה לא קמה בזמן,</a:t>
            </a:r>
            <a:endParaRPr lang="he-IL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380516" y="2651757"/>
            <a:ext cx="744583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400" b="1" dirty="0" smtClean="0">
                <a:solidFill>
                  <a:srgbClr val="FF0000"/>
                </a:solidFill>
              </a:rPr>
              <a:t>כי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1906" y="2651758"/>
            <a:ext cx="2429692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 smtClean="0"/>
              <a:t>.</a:t>
            </a:r>
            <a:r>
              <a:rPr lang="he-IL" sz="2400" b="1" dirty="0" smtClean="0"/>
              <a:t>השעון לא צלצל</a:t>
            </a:r>
            <a:endParaRPr lang="he-IL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785458" y="3657599"/>
            <a:ext cx="2325188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400" b="1" dirty="0" smtClean="0"/>
              <a:t>השעון לא צלצל,</a:t>
            </a:r>
            <a:endParaRPr lang="he-IL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432768" y="3657599"/>
            <a:ext cx="822960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400" b="1" dirty="0" smtClean="0">
                <a:solidFill>
                  <a:srgbClr val="FF0000"/>
                </a:solidFill>
              </a:rPr>
              <a:t>לכן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33261" y="3657601"/>
            <a:ext cx="2926080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 smtClean="0"/>
              <a:t>.</a:t>
            </a:r>
            <a:r>
              <a:rPr lang="he-IL" sz="2400" b="1" dirty="0" smtClean="0"/>
              <a:t>דנה לא קמה בזמן</a:t>
            </a:r>
            <a:endParaRPr lang="he-IL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367447" y="4598126"/>
            <a:ext cx="2743200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400" b="1" dirty="0" smtClean="0"/>
              <a:t>לא הכנתי שיעורי בית,</a:t>
            </a:r>
            <a:endParaRPr lang="he-IL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831872" y="4611188"/>
            <a:ext cx="796834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400" b="1" dirty="0" smtClean="0">
                <a:solidFill>
                  <a:srgbClr val="FF0000"/>
                </a:solidFill>
              </a:rPr>
              <a:t>כי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3258" y="4611189"/>
            <a:ext cx="2429691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 smtClean="0"/>
              <a:t>.</a:t>
            </a:r>
            <a:r>
              <a:rPr lang="he-IL" sz="2400" b="1" dirty="0" smtClean="0"/>
              <a:t>היתה הפסקת חשמל</a:t>
            </a:r>
            <a:endParaRPr lang="he-IL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053930" y="5512526"/>
            <a:ext cx="3056709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400" b="1" dirty="0" smtClean="0"/>
              <a:t>היתה הפסקת חשמל,</a:t>
            </a:r>
            <a:endParaRPr lang="he-IL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570608" y="5512526"/>
            <a:ext cx="1227908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2400" b="1" dirty="0" smtClean="0">
                <a:solidFill>
                  <a:srgbClr val="FF0000"/>
                </a:solidFill>
              </a:rPr>
              <a:t>לכן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45870" y="5512525"/>
            <a:ext cx="2821578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 smtClean="0"/>
              <a:t>.</a:t>
            </a:r>
            <a:r>
              <a:rPr lang="he-IL" sz="2400" b="1" dirty="0" smtClean="0"/>
              <a:t>לא הכנתי שיעורי בית</a:t>
            </a:r>
            <a:endParaRPr lang="he-IL" sz="2400" b="1" dirty="0"/>
          </a:p>
        </p:txBody>
      </p:sp>
      <p:pic>
        <p:nvPicPr>
          <p:cNvPr id="40" name="תמונה 39" descr="MB9004064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914400"/>
            <a:ext cx="1828800" cy="1828800"/>
          </a:xfrm>
          <a:prstGeom prst="rect">
            <a:avLst/>
          </a:prstGeom>
        </p:spPr>
      </p:pic>
      <p:sp>
        <p:nvSpPr>
          <p:cNvPr id="39" name="מציין מיקום של מספר שקופית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14</a:t>
            </a:fld>
            <a:endParaRPr lang="he-IL" dirty="0"/>
          </a:p>
        </p:txBody>
      </p:sp>
      <p:sp>
        <p:nvSpPr>
          <p:cNvPr id="41" name="לחצן פעולה: בית 40">
            <a:hlinkClick r:id="rId3" action="ppaction://hlinksldjump" highlightClick="1"/>
          </p:cNvPr>
          <p:cNvSpPr/>
          <p:nvPr/>
        </p:nvSpPr>
        <p:spPr>
          <a:xfrm>
            <a:off x="0" y="6248042"/>
            <a:ext cx="397342" cy="59167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4" grpId="0"/>
      <p:bldP spid="25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1" grpId="0"/>
      <p:bldP spid="32" grpId="0"/>
      <p:bldP spid="33" grpId="0"/>
      <p:bldP spid="33" grpId="1"/>
      <p:bldP spid="34" grpId="0"/>
      <p:bldP spid="34" grpId="1"/>
      <p:bldP spid="35" grpId="0"/>
      <p:bldP spid="35" grpId="1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052921" y="1754430"/>
            <a:ext cx="6714565" cy="3059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67000" y="0"/>
            <a:ext cx="6858000" cy="4572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he-IL" sz="88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משפטי תכלית</a:t>
            </a:r>
            <a:endParaRPr lang="he-IL" sz="8800" b="1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2052921" y="1754430"/>
            <a:ext cx="6714565" cy="334914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lang="he-IL" sz="1400" kern="120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lang="he-IL" sz="1200" kern="120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lang="he-IL" sz="1000" kern="120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lang="he-IL" sz="900" kern="120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lang="he-IL" sz="900" kern="120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lang="he-IL" sz="9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lang="he-IL" sz="9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lang="he-IL" sz="9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lang="he-IL" sz="9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5400" b="1" dirty="0" smtClean="0">
                <a:solidFill>
                  <a:srgbClr val="FF0000"/>
                </a:solidFill>
                <a:cs typeface="+mn-cs"/>
              </a:rPr>
              <a:t>כדי + שם הפועל</a:t>
            </a:r>
          </a:p>
          <a:p>
            <a:endParaRPr lang="he-IL" sz="5400" b="1" dirty="0" smtClean="0">
              <a:solidFill>
                <a:srgbClr val="FF0000"/>
              </a:solidFill>
              <a:cs typeface="+mn-cs"/>
            </a:endParaRPr>
          </a:p>
          <a:p>
            <a:r>
              <a:rPr lang="he-IL" sz="5400" b="1" dirty="0" smtClean="0">
                <a:solidFill>
                  <a:srgbClr val="FF0000"/>
                </a:solidFill>
                <a:cs typeface="+mn-cs"/>
              </a:rPr>
              <a:t>כדי ש...+ פועל בזמן עתיד</a:t>
            </a:r>
            <a:endParaRPr lang="he-IL" sz="5400" b="1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6" name="מציין מיקום תמונה 6" descr="תקריב של פרח, כוכב ים וצדפים על חול לבן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940813" y="0"/>
            <a:ext cx="2251187" cy="1500791"/>
          </a:xfrm>
          <a:prstGeom prst="rect">
            <a:avLst/>
          </a:prstGeom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15</a:t>
            </a:fld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43667" y="0"/>
            <a:ext cx="9104666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e-IL" sz="48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משפטי </a:t>
            </a:r>
            <a:r>
              <a:rPr lang="he-IL" sz="48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תכלית </a:t>
            </a:r>
            <a:r>
              <a:rPr lang="he-IL" sz="48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- דוגמאות</a:t>
            </a:r>
          </a:p>
        </p:txBody>
      </p:sp>
      <p:sp>
        <p:nvSpPr>
          <p:cNvPr id="16" name="מחבר ישר 15"/>
          <p:cNvSpPr/>
          <p:nvPr/>
        </p:nvSpPr>
        <p:spPr>
          <a:xfrm>
            <a:off x="336176" y="585196"/>
            <a:ext cx="9285942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צורה חופשית 16"/>
          <p:cNvSpPr/>
          <p:nvPr/>
        </p:nvSpPr>
        <p:spPr>
          <a:xfrm>
            <a:off x="336176" y="585196"/>
            <a:ext cx="1857188" cy="5418667"/>
          </a:xfrm>
          <a:custGeom>
            <a:avLst/>
            <a:gdLst>
              <a:gd name="connsiteX0" fmla="*/ 0 w 1857188"/>
              <a:gd name="connsiteY0" fmla="*/ 0 h 5418667"/>
              <a:gd name="connsiteX1" fmla="*/ 1857188 w 1857188"/>
              <a:gd name="connsiteY1" fmla="*/ 0 h 5418667"/>
              <a:gd name="connsiteX2" fmla="*/ 1857188 w 1857188"/>
              <a:gd name="connsiteY2" fmla="*/ 5418667 h 5418667"/>
              <a:gd name="connsiteX3" fmla="*/ 0 w 1857188"/>
              <a:gd name="connsiteY3" fmla="*/ 5418667 h 5418667"/>
              <a:gd name="connsiteX4" fmla="*/ 0 w 1857188"/>
              <a:gd name="connsiteY4" fmla="*/ 0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188" h="5418667">
                <a:moveTo>
                  <a:pt x="0" y="0"/>
                </a:moveTo>
                <a:lnTo>
                  <a:pt x="1857188" y="0"/>
                </a:lnTo>
                <a:lnTo>
                  <a:pt x="1857188" y="5418667"/>
                </a:lnTo>
                <a:lnTo>
                  <a:pt x="0" y="54186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t" anchorCtr="0">
            <a:noAutofit/>
          </a:bodyPr>
          <a:lstStyle/>
          <a:p>
            <a:pPr lvl="0" algn="r" defTabSz="2133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800" b="1" kern="1200" dirty="0" smtClean="0">
                <a:solidFill>
                  <a:srgbClr val="FF0000"/>
                </a:solidFill>
              </a:rPr>
              <a:t>כדי + שם הפועל</a:t>
            </a:r>
            <a:endParaRPr lang="he-IL" sz="4800" b="1" kern="1200" dirty="0">
              <a:solidFill>
                <a:srgbClr val="FF0000"/>
              </a:solidFill>
            </a:endParaRPr>
          </a:p>
        </p:txBody>
      </p:sp>
      <p:sp>
        <p:nvSpPr>
          <p:cNvPr id="18" name="צורה חופשית 17"/>
          <p:cNvSpPr/>
          <p:nvPr/>
        </p:nvSpPr>
        <p:spPr>
          <a:xfrm>
            <a:off x="2332653" y="627860"/>
            <a:ext cx="7289464" cy="853281"/>
          </a:xfrm>
          <a:custGeom>
            <a:avLst/>
            <a:gdLst>
              <a:gd name="connsiteX0" fmla="*/ 0 w 7289464"/>
              <a:gd name="connsiteY0" fmla="*/ 0 h 853281"/>
              <a:gd name="connsiteX1" fmla="*/ 7289464 w 7289464"/>
              <a:gd name="connsiteY1" fmla="*/ 0 h 853281"/>
              <a:gd name="connsiteX2" fmla="*/ 7289464 w 7289464"/>
              <a:gd name="connsiteY2" fmla="*/ 853281 h 853281"/>
              <a:gd name="connsiteX3" fmla="*/ 0 w 7289464"/>
              <a:gd name="connsiteY3" fmla="*/ 853281 h 853281"/>
              <a:gd name="connsiteX4" fmla="*/ 0 w 7289464"/>
              <a:gd name="connsiteY4" fmla="*/ 0 h 85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9464" h="853281">
                <a:moveTo>
                  <a:pt x="0" y="0"/>
                </a:moveTo>
                <a:lnTo>
                  <a:pt x="7289464" y="0"/>
                </a:lnTo>
                <a:lnTo>
                  <a:pt x="7289464" y="853281"/>
                </a:lnTo>
                <a:lnTo>
                  <a:pt x="0" y="853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200" b="1" kern="1200" dirty="0" smtClean="0">
                <a:solidFill>
                  <a:schemeClr val="tx1"/>
                </a:solidFill>
              </a:rPr>
              <a:t>קניתי דירה בבת-ים </a:t>
            </a:r>
            <a:r>
              <a:rPr lang="he-IL" sz="3200" b="1" kern="1200" dirty="0" smtClean="0">
                <a:solidFill>
                  <a:srgbClr val="FF0000"/>
                </a:solidFill>
              </a:rPr>
              <a:t>כדי </a:t>
            </a:r>
            <a:r>
              <a:rPr lang="he-IL" sz="3200" b="1" kern="1200" dirty="0" smtClean="0">
                <a:solidFill>
                  <a:schemeClr val="tx1"/>
                </a:solidFill>
              </a:rPr>
              <a:t>לגור</a:t>
            </a:r>
            <a:r>
              <a:rPr lang="he-IL" sz="3200" b="1" kern="1200" dirty="0" smtClean="0">
                <a:solidFill>
                  <a:srgbClr val="FF0000"/>
                </a:solidFill>
              </a:rPr>
              <a:t> </a:t>
            </a:r>
            <a:r>
              <a:rPr lang="he-IL" sz="3200" b="1" kern="1200" dirty="0" smtClean="0">
                <a:solidFill>
                  <a:schemeClr val="tx1"/>
                </a:solidFill>
              </a:rPr>
              <a:t>על-יד הים.</a:t>
            </a:r>
            <a:endParaRPr lang="he-IL" sz="3200" b="1" kern="1200" dirty="0">
              <a:solidFill>
                <a:schemeClr val="tx1"/>
              </a:solidFill>
            </a:endParaRPr>
          </a:p>
        </p:txBody>
      </p:sp>
      <p:sp>
        <p:nvSpPr>
          <p:cNvPr id="19" name="מחבר ישר 18"/>
          <p:cNvSpPr/>
          <p:nvPr/>
        </p:nvSpPr>
        <p:spPr>
          <a:xfrm>
            <a:off x="2193364" y="1481141"/>
            <a:ext cx="7428753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צורה חופשית 19"/>
          <p:cNvSpPr/>
          <p:nvPr/>
        </p:nvSpPr>
        <p:spPr>
          <a:xfrm>
            <a:off x="2332653" y="1523805"/>
            <a:ext cx="7289464" cy="853281"/>
          </a:xfrm>
          <a:custGeom>
            <a:avLst/>
            <a:gdLst>
              <a:gd name="connsiteX0" fmla="*/ 0 w 7289464"/>
              <a:gd name="connsiteY0" fmla="*/ 0 h 853281"/>
              <a:gd name="connsiteX1" fmla="*/ 7289464 w 7289464"/>
              <a:gd name="connsiteY1" fmla="*/ 0 h 853281"/>
              <a:gd name="connsiteX2" fmla="*/ 7289464 w 7289464"/>
              <a:gd name="connsiteY2" fmla="*/ 853281 h 853281"/>
              <a:gd name="connsiteX3" fmla="*/ 0 w 7289464"/>
              <a:gd name="connsiteY3" fmla="*/ 853281 h 853281"/>
              <a:gd name="connsiteX4" fmla="*/ 0 w 7289464"/>
              <a:gd name="connsiteY4" fmla="*/ 0 h 85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9464" h="853281">
                <a:moveTo>
                  <a:pt x="0" y="0"/>
                </a:moveTo>
                <a:lnTo>
                  <a:pt x="7289464" y="0"/>
                </a:lnTo>
                <a:lnTo>
                  <a:pt x="7289464" y="853281"/>
                </a:lnTo>
                <a:lnTo>
                  <a:pt x="0" y="853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200" b="1" kern="1200" dirty="0" smtClean="0">
                <a:solidFill>
                  <a:schemeClr val="tx1"/>
                </a:solidFill>
              </a:rPr>
              <a:t>הם הולכים למסיבה </a:t>
            </a:r>
            <a:r>
              <a:rPr lang="he-IL" sz="3200" b="1" kern="1200" dirty="0" smtClean="0">
                <a:solidFill>
                  <a:srgbClr val="FF0000"/>
                </a:solidFill>
              </a:rPr>
              <a:t>כדי </a:t>
            </a:r>
            <a:r>
              <a:rPr lang="he-IL" sz="3200" b="1" kern="1200" dirty="0" smtClean="0">
                <a:solidFill>
                  <a:schemeClr val="tx1"/>
                </a:solidFill>
              </a:rPr>
              <a:t>לשיר ולרקוד.</a:t>
            </a:r>
            <a:endParaRPr lang="he-IL" sz="3200" b="1" kern="1200" dirty="0">
              <a:solidFill>
                <a:schemeClr val="tx1"/>
              </a:solidFill>
            </a:endParaRPr>
          </a:p>
        </p:txBody>
      </p:sp>
      <p:sp>
        <p:nvSpPr>
          <p:cNvPr id="21" name="מחבר ישר 20"/>
          <p:cNvSpPr/>
          <p:nvPr/>
        </p:nvSpPr>
        <p:spPr>
          <a:xfrm>
            <a:off x="2193364" y="2377086"/>
            <a:ext cx="7428753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צורה חופשית 21"/>
          <p:cNvSpPr/>
          <p:nvPr/>
        </p:nvSpPr>
        <p:spPr>
          <a:xfrm>
            <a:off x="2332653" y="2419750"/>
            <a:ext cx="7289464" cy="853281"/>
          </a:xfrm>
          <a:custGeom>
            <a:avLst/>
            <a:gdLst>
              <a:gd name="connsiteX0" fmla="*/ 0 w 7289464"/>
              <a:gd name="connsiteY0" fmla="*/ 0 h 853281"/>
              <a:gd name="connsiteX1" fmla="*/ 7289464 w 7289464"/>
              <a:gd name="connsiteY1" fmla="*/ 0 h 853281"/>
              <a:gd name="connsiteX2" fmla="*/ 7289464 w 7289464"/>
              <a:gd name="connsiteY2" fmla="*/ 853281 h 853281"/>
              <a:gd name="connsiteX3" fmla="*/ 0 w 7289464"/>
              <a:gd name="connsiteY3" fmla="*/ 853281 h 853281"/>
              <a:gd name="connsiteX4" fmla="*/ 0 w 7289464"/>
              <a:gd name="connsiteY4" fmla="*/ 0 h 85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9464" h="853281">
                <a:moveTo>
                  <a:pt x="0" y="0"/>
                </a:moveTo>
                <a:lnTo>
                  <a:pt x="7289464" y="0"/>
                </a:lnTo>
                <a:lnTo>
                  <a:pt x="7289464" y="853281"/>
                </a:lnTo>
                <a:lnTo>
                  <a:pt x="0" y="853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200" b="1" kern="1200" dirty="0" smtClean="0">
                <a:solidFill>
                  <a:schemeClr val="tx1"/>
                </a:solidFill>
              </a:rPr>
              <a:t>אריאלה צריכה כסף </a:t>
            </a:r>
            <a:r>
              <a:rPr lang="he-IL" sz="3200" b="1" kern="1200" dirty="0" smtClean="0">
                <a:solidFill>
                  <a:srgbClr val="FF0000"/>
                </a:solidFill>
              </a:rPr>
              <a:t>כדי </a:t>
            </a:r>
            <a:r>
              <a:rPr lang="he-IL" sz="3200" b="1" kern="1200" dirty="0" smtClean="0">
                <a:solidFill>
                  <a:schemeClr val="tx1"/>
                </a:solidFill>
              </a:rPr>
              <a:t>לקנות מכונית חדשה.</a:t>
            </a:r>
            <a:endParaRPr lang="he-IL" sz="3200" b="1" kern="1200" dirty="0">
              <a:solidFill>
                <a:schemeClr val="tx1"/>
              </a:solidFill>
            </a:endParaRPr>
          </a:p>
        </p:txBody>
      </p:sp>
      <p:sp>
        <p:nvSpPr>
          <p:cNvPr id="23" name="מחבר ישר 22"/>
          <p:cNvSpPr/>
          <p:nvPr/>
        </p:nvSpPr>
        <p:spPr>
          <a:xfrm>
            <a:off x="2193364" y="3273032"/>
            <a:ext cx="7428753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צורה חופשית 23"/>
          <p:cNvSpPr/>
          <p:nvPr/>
        </p:nvSpPr>
        <p:spPr>
          <a:xfrm>
            <a:off x="2332653" y="3315696"/>
            <a:ext cx="7289464" cy="853281"/>
          </a:xfrm>
          <a:custGeom>
            <a:avLst/>
            <a:gdLst>
              <a:gd name="connsiteX0" fmla="*/ 0 w 7289464"/>
              <a:gd name="connsiteY0" fmla="*/ 0 h 853281"/>
              <a:gd name="connsiteX1" fmla="*/ 7289464 w 7289464"/>
              <a:gd name="connsiteY1" fmla="*/ 0 h 853281"/>
              <a:gd name="connsiteX2" fmla="*/ 7289464 w 7289464"/>
              <a:gd name="connsiteY2" fmla="*/ 853281 h 853281"/>
              <a:gd name="connsiteX3" fmla="*/ 0 w 7289464"/>
              <a:gd name="connsiteY3" fmla="*/ 853281 h 853281"/>
              <a:gd name="connsiteX4" fmla="*/ 0 w 7289464"/>
              <a:gd name="connsiteY4" fmla="*/ 0 h 85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9464" h="853281">
                <a:moveTo>
                  <a:pt x="0" y="0"/>
                </a:moveTo>
                <a:lnTo>
                  <a:pt x="7289464" y="0"/>
                </a:lnTo>
                <a:lnTo>
                  <a:pt x="7289464" y="853281"/>
                </a:lnTo>
                <a:lnTo>
                  <a:pt x="0" y="853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200" b="1" kern="1200" dirty="0" smtClean="0">
                <a:solidFill>
                  <a:schemeClr val="tx1"/>
                </a:solidFill>
              </a:rPr>
              <a:t>אנחנו מתכוננים למבחן </a:t>
            </a:r>
            <a:r>
              <a:rPr lang="he-IL" sz="3200" b="1" kern="1200" dirty="0" smtClean="0">
                <a:solidFill>
                  <a:srgbClr val="FF0000"/>
                </a:solidFill>
              </a:rPr>
              <a:t>כדי </a:t>
            </a:r>
            <a:r>
              <a:rPr lang="he-IL" sz="3200" b="1" kern="1200" dirty="0" smtClean="0">
                <a:solidFill>
                  <a:schemeClr val="tx1"/>
                </a:solidFill>
              </a:rPr>
              <a:t>להצליח.</a:t>
            </a:r>
            <a:endParaRPr lang="he-IL" sz="3200" b="1" kern="1200" dirty="0">
              <a:solidFill>
                <a:schemeClr val="tx1"/>
              </a:solidFill>
            </a:endParaRPr>
          </a:p>
        </p:txBody>
      </p:sp>
      <p:sp>
        <p:nvSpPr>
          <p:cNvPr id="25" name="מחבר ישר 24"/>
          <p:cNvSpPr/>
          <p:nvPr/>
        </p:nvSpPr>
        <p:spPr>
          <a:xfrm>
            <a:off x="2193364" y="4168977"/>
            <a:ext cx="7428753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צורה חופשית 25"/>
          <p:cNvSpPr/>
          <p:nvPr/>
        </p:nvSpPr>
        <p:spPr>
          <a:xfrm>
            <a:off x="2332653" y="4211641"/>
            <a:ext cx="7289464" cy="853281"/>
          </a:xfrm>
          <a:custGeom>
            <a:avLst/>
            <a:gdLst>
              <a:gd name="connsiteX0" fmla="*/ 0 w 7289464"/>
              <a:gd name="connsiteY0" fmla="*/ 0 h 853281"/>
              <a:gd name="connsiteX1" fmla="*/ 7289464 w 7289464"/>
              <a:gd name="connsiteY1" fmla="*/ 0 h 853281"/>
              <a:gd name="connsiteX2" fmla="*/ 7289464 w 7289464"/>
              <a:gd name="connsiteY2" fmla="*/ 853281 h 853281"/>
              <a:gd name="connsiteX3" fmla="*/ 0 w 7289464"/>
              <a:gd name="connsiteY3" fmla="*/ 853281 h 853281"/>
              <a:gd name="connsiteX4" fmla="*/ 0 w 7289464"/>
              <a:gd name="connsiteY4" fmla="*/ 0 h 85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9464" h="853281">
                <a:moveTo>
                  <a:pt x="0" y="0"/>
                </a:moveTo>
                <a:lnTo>
                  <a:pt x="7289464" y="0"/>
                </a:lnTo>
                <a:lnTo>
                  <a:pt x="7289464" y="853281"/>
                </a:lnTo>
                <a:lnTo>
                  <a:pt x="0" y="853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200" b="1" kern="1200" dirty="0" smtClean="0"/>
              <a:t>יצאנו להפסקה </a:t>
            </a:r>
            <a:r>
              <a:rPr lang="he-IL" sz="3200" b="1" kern="1200" dirty="0" smtClean="0">
                <a:solidFill>
                  <a:srgbClr val="FF0000"/>
                </a:solidFill>
              </a:rPr>
              <a:t>כדי </a:t>
            </a:r>
            <a:r>
              <a:rPr lang="he-IL" sz="3200" b="1" kern="1200" dirty="0" smtClean="0">
                <a:solidFill>
                  <a:schemeClr val="tx1"/>
                </a:solidFill>
              </a:rPr>
              <a:t>לאכול</a:t>
            </a:r>
            <a:r>
              <a:rPr lang="he-IL" sz="3200" b="1" kern="1200" dirty="0" smtClean="0">
                <a:solidFill>
                  <a:srgbClr val="FF0000"/>
                </a:solidFill>
              </a:rPr>
              <a:t> </a:t>
            </a:r>
            <a:r>
              <a:rPr lang="he-IL" sz="3200" b="1" kern="1200" dirty="0" smtClean="0"/>
              <a:t>ארוחת בוקר.</a:t>
            </a:r>
            <a:endParaRPr lang="he-IL" sz="3200" b="1" kern="1200" dirty="0"/>
          </a:p>
        </p:txBody>
      </p:sp>
      <p:sp>
        <p:nvSpPr>
          <p:cNvPr id="27" name="מחבר ישר 26"/>
          <p:cNvSpPr/>
          <p:nvPr/>
        </p:nvSpPr>
        <p:spPr>
          <a:xfrm>
            <a:off x="2193364" y="5064922"/>
            <a:ext cx="7428753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צורה חופשית 27"/>
          <p:cNvSpPr/>
          <p:nvPr/>
        </p:nvSpPr>
        <p:spPr>
          <a:xfrm>
            <a:off x="2332653" y="5107586"/>
            <a:ext cx="7289464" cy="853281"/>
          </a:xfrm>
          <a:custGeom>
            <a:avLst/>
            <a:gdLst>
              <a:gd name="connsiteX0" fmla="*/ 0 w 7289464"/>
              <a:gd name="connsiteY0" fmla="*/ 0 h 853281"/>
              <a:gd name="connsiteX1" fmla="*/ 7289464 w 7289464"/>
              <a:gd name="connsiteY1" fmla="*/ 0 h 853281"/>
              <a:gd name="connsiteX2" fmla="*/ 7289464 w 7289464"/>
              <a:gd name="connsiteY2" fmla="*/ 853281 h 853281"/>
              <a:gd name="connsiteX3" fmla="*/ 0 w 7289464"/>
              <a:gd name="connsiteY3" fmla="*/ 853281 h 853281"/>
              <a:gd name="connsiteX4" fmla="*/ 0 w 7289464"/>
              <a:gd name="connsiteY4" fmla="*/ 0 h 85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9464" h="853281">
                <a:moveTo>
                  <a:pt x="0" y="0"/>
                </a:moveTo>
                <a:lnTo>
                  <a:pt x="7289464" y="0"/>
                </a:lnTo>
                <a:lnTo>
                  <a:pt x="7289464" y="853281"/>
                </a:lnTo>
                <a:lnTo>
                  <a:pt x="0" y="853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200" b="1" kern="1200" dirty="0" smtClean="0"/>
              <a:t>דני קם מוקדם </a:t>
            </a:r>
            <a:r>
              <a:rPr lang="he-IL" sz="3200" b="1" kern="1200" dirty="0" smtClean="0">
                <a:solidFill>
                  <a:srgbClr val="FF0000"/>
                </a:solidFill>
              </a:rPr>
              <a:t>כדי </a:t>
            </a:r>
            <a:r>
              <a:rPr lang="he-IL" sz="3200" b="1" kern="1200" dirty="0" smtClean="0">
                <a:solidFill>
                  <a:schemeClr val="tx1"/>
                </a:solidFill>
              </a:rPr>
              <a:t>להגיע</a:t>
            </a:r>
            <a:r>
              <a:rPr lang="he-IL" sz="3200" b="1" kern="1200" dirty="0" smtClean="0">
                <a:solidFill>
                  <a:srgbClr val="FF0000"/>
                </a:solidFill>
              </a:rPr>
              <a:t> </a:t>
            </a:r>
            <a:r>
              <a:rPr lang="he-IL" sz="3200" b="1" kern="1200" dirty="0" smtClean="0"/>
              <a:t>בזמן לעבודה.</a:t>
            </a:r>
            <a:endParaRPr lang="he-IL" sz="3200" b="1" kern="1200" dirty="0"/>
          </a:p>
        </p:txBody>
      </p:sp>
      <p:sp>
        <p:nvSpPr>
          <p:cNvPr id="29" name="מחבר ישר 28"/>
          <p:cNvSpPr/>
          <p:nvPr/>
        </p:nvSpPr>
        <p:spPr>
          <a:xfrm>
            <a:off x="2193364" y="5960868"/>
            <a:ext cx="7428753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" name="תמונה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67" y="2846390"/>
            <a:ext cx="1857188" cy="1173640"/>
          </a:xfrm>
          <a:prstGeom prst="rect">
            <a:avLst/>
          </a:prstGeom>
        </p:spPr>
      </p:pic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16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8639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חבר ישר 2"/>
          <p:cNvSpPr/>
          <p:nvPr/>
        </p:nvSpPr>
        <p:spPr>
          <a:xfrm>
            <a:off x="2032000" y="722311"/>
            <a:ext cx="81280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צורה חופשית 3"/>
          <p:cNvSpPr/>
          <p:nvPr/>
        </p:nvSpPr>
        <p:spPr>
          <a:xfrm>
            <a:off x="1" y="722311"/>
            <a:ext cx="3657600" cy="5413375"/>
          </a:xfrm>
          <a:custGeom>
            <a:avLst/>
            <a:gdLst>
              <a:gd name="connsiteX0" fmla="*/ 0 w 1625600"/>
              <a:gd name="connsiteY0" fmla="*/ 0 h 5413375"/>
              <a:gd name="connsiteX1" fmla="*/ 1625600 w 1625600"/>
              <a:gd name="connsiteY1" fmla="*/ 0 h 5413375"/>
              <a:gd name="connsiteX2" fmla="*/ 1625600 w 1625600"/>
              <a:gd name="connsiteY2" fmla="*/ 5413375 h 5413375"/>
              <a:gd name="connsiteX3" fmla="*/ 0 w 1625600"/>
              <a:gd name="connsiteY3" fmla="*/ 5413375 h 5413375"/>
              <a:gd name="connsiteX4" fmla="*/ 0 w 1625600"/>
              <a:gd name="connsiteY4" fmla="*/ 0 h 541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600" h="5413375">
                <a:moveTo>
                  <a:pt x="0" y="0"/>
                </a:moveTo>
                <a:lnTo>
                  <a:pt x="1625600" y="0"/>
                </a:lnTo>
                <a:lnTo>
                  <a:pt x="1625600" y="5413375"/>
                </a:lnTo>
                <a:lnTo>
                  <a:pt x="0" y="54133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t" anchorCtr="0">
            <a:noAutofit/>
          </a:bodyPr>
          <a:lstStyle/>
          <a:p>
            <a:pPr lvl="0" algn="ctr" defTabSz="2133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800" b="1" kern="1200" dirty="0" smtClean="0">
                <a:solidFill>
                  <a:srgbClr val="FF0000"/>
                </a:solidFill>
              </a:rPr>
              <a:t>כדי ש... + </a:t>
            </a:r>
          </a:p>
          <a:p>
            <a:pPr lvl="0" algn="ctr" defTabSz="2133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800" b="1" kern="1200" dirty="0" smtClean="0">
                <a:solidFill>
                  <a:srgbClr val="FF0000"/>
                </a:solidFill>
              </a:rPr>
              <a:t>פועל בזמן עתיד</a:t>
            </a:r>
          </a:p>
          <a:p>
            <a:pPr lvl="0" algn="r" defTabSz="2133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4800" b="1" kern="1200" dirty="0" smtClean="0"/>
          </a:p>
        </p:txBody>
      </p:sp>
      <p:sp>
        <p:nvSpPr>
          <p:cNvPr id="6" name="צורה חופשית 5"/>
          <p:cNvSpPr/>
          <p:nvPr/>
        </p:nvSpPr>
        <p:spPr>
          <a:xfrm>
            <a:off x="3779520" y="773326"/>
            <a:ext cx="6380480" cy="1020294"/>
          </a:xfrm>
          <a:custGeom>
            <a:avLst/>
            <a:gdLst>
              <a:gd name="connsiteX0" fmla="*/ 0 w 6380480"/>
              <a:gd name="connsiteY0" fmla="*/ 0 h 1020294"/>
              <a:gd name="connsiteX1" fmla="*/ 6380480 w 6380480"/>
              <a:gd name="connsiteY1" fmla="*/ 0 h 1020294"/>
              <a:gd name="connsiteX2" fmla="*/ 6380480 w 6380480"/>
              <a:gd name="connsiteY2" fmla="*/ 1020294 h 1020294"/>
              <a:gd name="connsiteX3" fmla="*/ 0 w 6380480"/>
              <a:gd name="connsiteY3" fmla="*/ 1020294 h 1020294"/>
              <a:gd name="connsiteX4" fmla="*/ 0 w 6380480"/>
              <a:gd name="connsiteY4" fmla="*/ 0 h 102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020294">
                <a:moveTo>
                  <a:pt x="0" y="0"/>
                </a:moveTo>
                <a:lnTo>
                  <a:pt x="6380480" y="0"/>
                </a:lnTo>
                <a:lnTo>
                  <a:pt x="6380480" y="1020294"/>
                </a:lnTo>
                <a:lnTo>
                  <a:pt x="0" y="10202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200" b="1" kern="1200" dirty="0" smtClean="0"/>
              <a:t>ההורים עוזרים לילדים, </a:t>
            </a:r>
            <a:r>
              <a:rPr lang="he-IL" sz="3200" b="1" kern="1200" dirty="0" smtClean="0">
                <a:solidFill>
                  <a:srgbClr val="FF0000"/>
                </a:solidFill>
              </a:rPr>
              <a:t>כדי</a:t>
            </a:r>
            <a:r>
              <a:rPr lang="he-IL" sz="3200" b="1" kern="1200" dirty="0" smtClean="0"/>
              <a:t> </a:t>
            </a:r>
            <a:r>
              <a:rPr lang="he-IL" sz="3200" b="1" kern="1200" dirty="0" smtClean="0">
                <a:solidFill>
                  <a:srgbClr val="FF0000"/>
                </a:solidFill>
              </a:rPr>
              <a:t>ש</a:t>
            </a:r>
            <a:r>
              <a:rPr lang="he-IL" sz="3200" b="1" kern="1200" dirty="0" smtClean="0"/>
              <a:t>יצליחו בחיים.</a:t>
            </a:r>
            <a:endParaRPr lang="he-IL" sz="3200" b="1" kern="1200" dirty="0"/>
          </a:p>
        </p:txBody>
      </p:sp>
      <p:sp>
        <p:nvSpPr>
          <p:cNvPr id="7" name="מחבר ישר 6"/>
          <p:cNvSpPr/>
          <p:nvPr/>
        </p:nvSpPr>
        <p:spPr>
          <a:xfrm>
            <a:off x="3657599" y="1793620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צורה חופשית 7"/>
          <p:cNvSpPr/>
          <p:nvPr/>
        </p:nvSpPr>
        <p:spPr>
          <a:xfrm>
            <a:off x="3779520" y="1844635"/>
            <a:ext cx="6380480" cy="1020294"/>
          </a:xfrm>
          <a:custGeom>
            <a:avLst/>
            <a:gdLst>
              <a:gd name="connsiteX0" fmla="*/ 0 w 6380480"/>
              <a:gd name="connsiteY0" fmla="*/ 0 h 1020294"/>
              <a:gd name="connsiteX1" fmla="*/ 6380480 w 6380480"/>
              <a:gd name="connsiteY1" fmla="*/ 0 h 1020294"/>
              <a:gd name="connsiteX2" fmla="*/ 6380480 w 6380480"/>
              <a:gd name="connsiteY2" fmla="*/ 1020294 h 1020294"/>
              <a:gd name="connsiteX3" fmla="*/ 0 w 6380480"/>
              <a:gd name="connsiteY3" fmla="*/ 1020294 h 1020294"/>
              <a:gd name="connsiteX4" fmla="*/ 0 w 6380480"/>
              <a:gd name="connsiteY4" fmla="*/ 0 h 102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020294">
                <a:moveTo>
                  <a:pt x="0" y="0"/>
                </a:moveTo>
                <a:lnTo>
                  <a:pt x="6380480" y="0"/>
                </a:lnTo>
                <a:lnTo>
                  <a:pt x="6380480" y="1020294"/>
                </a:lnTo>
                <a:lnTo>
                  <a:pt x="0" y="10202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200" b="1" kern="1200" dirty="0" smtClean="0"/>
              <a:t>המורה נתנה לתלמידים שיעורי בית, </a:t>
            </a:r>
            <a:r>
              <a:rPr lang="he-IL" sz="3200" b="1" kern="1200" dirty="0" smtClean="0">
                <a:solidFill>
                  <a:srgbClr val="FF0000"/>
                </a:solidFill>
              </a:rPr>
              <a:t>כדי</a:t>
            </a:r>
            <a:r>
              <a:rPr lang="he-IL" sz="3200" b="1" kern="1200" dirty="0" smtClean="0"/>
              <a:t> </a:t>
            </a:r>
            <a:r>
              <a:rPr lang="he-IL" sz="3200" b="1" kern="1200" dirty="0" smtClean="0">
                <a:solidFill>
                  <a:srgbClr val="FF0000"/>
                </a:solidFill>
              </a:rPr>
              <a:t>ש</a:t>
            </a:r>
            <a:r>
              <a:rPr lang="he-IL" sz="3200" b="1" kern="1200" dirty="0" smtClean="0"/>
              <a:t>יחזרו על השיעור.</a:t>
            </a:r>
            <a:endParaRPr lang="he-IL" sz="3200" b="1" kern="1200" dirty="0"/>
          </a:p>
        </p:txBody>
      </p:sp>
      <p:sp>
        <p:nvSpPr>
          <p:cNvPr id="9" name="מחבר ישר 8"/>
          <p:cNvSpPr/>
          <p:nvPr/>
        </p:nvSpPr>
        <p:spPr>
          <a:xfrm>
            <a:off x="3657599" y="2864930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צורה חופשית 9"/>
          <p:cNvSpPr/>
          <p:nvPr/>
        </p:nvSpPr>
        <p:spPr>
          <a:xfrm>
            <a:off x="3779520" y="2915944"/>
            <a:ext cx="6380480" cy="1020294"/>
          </a:xfrm>
          <a:custGeom>
            <a:avLst/>
            <a:gdLst>
              <a:gd name="connsiteX0" fmla="*/ 0 w 6380480"/>
              <a:gd name="connsiteY0" fmla="*/ 0 h 1020294"/>
              <a:gd name="connsiteX1" fmla="*/ 6380480 w 6380480"/>
              <a:gd name="connsiteY1" fmla="*/ 0 h 1020294"/>
              <a:gd name="connsiteX2" fmla="*/ 6380480 w 6380480"/>
              <a:gd name="connsiteY2" fmla="*/ 1020294 h 1020294"/>
              <a:gd name="connsiteX3" fmla="*/ 0 w 6380480"/>
              <a:gd name="connsiteY3" fmla="*/ 1020294 h 1020294"/>
              <a:gd name="connsiteX4" fmla="*/ 0 w 6380480"/>
              <a:gd name="connsiteY4" fmla="*/ 0 h 102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020294">
                <a:moveTo>
                  <a:pt x="0" y="0"/>
                </a:moveTo>
                <a:lnTo>
                  <a:pt x="6380480" y="0"/>
                </a:lnTo>
                <a:lnTo>
                  <a:pt x="6380480" y="1020294"/>
                </a:lnTo>
                <a:lnTo>
                  <a:pt x="0" y="10202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200" b="1" kern="1200" dirty="0" smtClean="0"/>
              <a:t>רינה  לא מספרת לך כלום, </a:t>
            </a:r>
            <a:r>
              <a:rPr lang="he-IL" sz="3200" b="1" kern="1200" dirty="0" smtClean="0">
                <a:solidFill>
                  <a:srgbClr val="FF0000"/>
                </a:solidFill>
              </a:rPr>
              <a:t>כדי</a:t>
            </a:r>
            <a:r>
              <a:rPr lang="he-IL" sz="3200" b="1" kern="1200" dirty="0" smtClean="0"/>
              <a:t> </a:t>
            </a:r>
            <a:r>
              <a:rPr lang="he-IL" sz="3200" b="1" kern="1200" dirty="0" smtClean="0">
                <a:solidFill>
                  <a:srgbClr val="FF0000"/>
                </a:solidFill>
              </a:rPr>
              <a:t>ש</a:t>
            </a:r>
            <a:r>
              <a:rPr lang="he-IL" sz="3200" b="1" kern="1200" dirty="0" smtClean="0"/>
              <a:t>לא תדאג.</a:t>
            </a:r>
            <a:endParaRPr lang="he-IL" sz="3200" b="1" kern="1200" dirty="0"/>
          </a:p>
        </p:txBody>
      </p:sp>
      <p:sp>
        <p:nvSpPr>
          <p:cNvPr id="11" name="מחבר ישר 10"/>
          <p:cNvSpPr/>
          <p:nvPr/>
        </p:nvSpPr>
        <p:spPr>
          <a:xfrm>
            <a:off x="3657599" y="3936239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צורה חופשית 11"/>
          <p:cNvSpPr/>
          <p:nvPr/>
        </p:nvSpPr>
        <p:spPr>
          <a:xfrm>
            <a:off x="3779520" y="3987253"/>
            <a:ext cx="6380480" cy="1020294"/>
          </a:xfrm>
          <a:custGeom>
            <a:avLst/>
            <a:gdLst>
              <a:gd name="connsiteX0" fmla="*/ 0 w 6380480"/>
              <a:gd name="connsiteY0" fmla="*/ 0 h 1020294"/>
              <a:gd name="connsiteX1" fmla="*/ 6380480 w 6380480"/>
              <a:gd name="connsiteY1" fmla="*/ 0 h 1020294"/>
              <a:gd name="connsiteX2" fmla="*/ 6380480 w 6380480"/>
              <a:gd name="connsiteY2" fmla="*/ 1020294 h 1020294"/>
              <a:gd name="connsiteX3" fmla="*/ 0 w 6380480"/>
              <a:gd name="connsiteY3" fmla="*/ 1020294 h 1020294"/>
              <a:gd name="connsiteX4" fmla="*/ 0 w 6380480"/>
              <a:gd name="connsiteY4" fmla="*/ 0 h 102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020294">
                <a:moveTo>
                  <a:pt x="0" y="0"/>
                </a:moveTo>
                <a:lnTo>
                  <a:pt x="6380480" y="0"/>
                </a:lnTo>
                <a:lnTo>
                  <a:pt x="6380480" y="1020294"/>
                </a:lnTo>
                <a:lnTo>
                  <a:pt x="0" y="10202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200" b="1" kern="1200" dirty="0" smtClean="0">
                <a:solidFill>
                  <a:srgbClr val="FF0000"/>
                </a:solidFill>
              </a:rPr>
              <a:t>כדי ש</a:t>
            </a:r>
            <a:r>
              <a:rPr lang="he-IL" sz="3200" b="1" kern="1200" dirty="0" smtClean="0"/>
              <a:t>תצליחו במבחן, אתם צריכים ללמוד.</a:t>
            </a:r>
            <a:endParaRPr lang="he-IL" sz="3200" b="1" kern="1200" dirty="0"/>
          </a:p>
        </p:txBody>
      </p:sp>
      <p:sp>
        <p:nvSpPr>
          <p:cNvPr id="13" name="מחבר ישר 12"/>
          <p:cNvSpPr/>
          <p:nvPr/>
        </p:nvSpPr>
        <p:spPr>
          <a:xfrm>
            <a:off x="3657599" y="5007548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צורה חופשית 13"/>
          <p:cNvSpPr/>
          <p:nvPr/>
        </p:nvSpPr>
        <p:spPr>
          <a:xfrm>
            <a:off x="3779520" y="5058562"/>
            <a:ext cx="6380480" cy="1020294"/>
          </a:xfrm>
          <a:custGeom>
            <a:avLst/>
            <a:gdLst>
              <a:gd name="connsiteX0" fmla="*/ 0 w 6380480"/>
              <a:gd name="connsiteY0" fmla="*/ 0 h 1020294"/>
              <a:gd name="connsiteX1" fmla="*/ 6380480 w 6380480"/>
              <a:gd name="connsiteY1" fmla="*/ 0 h 1020294"/>
              <a:gd name="connsiteX2" fmla="*/ 6380480 w 6380480"/>
              <a:gd name="connsiteY2" fmla="*/ 1020294 h 1020294"/>
              <a:gd name="connsiteX3" fmla="*/ 0 w 6380480"/>
              <a:gd name="connsiteY3" fmla="*/ 1020294 h 1020294"/>
              <a:gd name="connsiteX4" fmla="*/ 0 w 6380480"/>
              <a:gd name="connsiteY4" fmla="*/ 0 h 102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020294">
                <a:moveTo>
                  <a:pt x="0" y="0"/>
                </a:moveTo>
                <a:lnTo>
                  <a:pt x="6380480" y="0"/>
                </a:lnTo>
                <a:lnTo>
                  <a:pt x="6380480" y="1020294"/>
                </a:lnTo>
                <a:lnTo>
                  <a:pt x="0" y="10202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200" b="1" kern="1200" dirty="0" smtClean="0"/>
              <a:t>סעו במונית, </a:t>
            </a:r>
            <a:r>
              <a:rPr lang="he-IL" sz="3200" b="1" kern="1200" dirty="0" smtClean="0">
                <a:solidFill>
                  <a:srgbClr val="FF0000"/>
                </a:solidFill>
              </a:rPr>
              <a:t>כדי ש</a:t>
            </a:r>
            <a:r>
              <a:rPr lang="he-IL" sz="3200" b="1" kern="1200" dirty="0" smtClean="0"/>
              <a:t>תגיעו בזמן לפגישה.</a:t>
            </a:r>
            <a:endParaRPr lang="he-IL" sz="3200" b="1" kern="1200" dirty="0"/>
          </a:p>
        </p:txBody>
      </p:sp>
      <p:sp>
        <p:nvSpPr>
          <p:cNvPr id="15" name="מחבר ישר 14"/>
          <p:cNvSpPr/>
          <p:nvPr/>
        </p:nvSpPr>
        <p:spPr>
          <a:xfrm>
            <a:off x="3657599" y="6078857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3862125"/>
            <a:ext cx="906325" cy="1270549"/>
          </a:xfrm>
          <a:prstGeom prst="rect">
            <a:avLst/>
          </a:prstGeom>
        </p:spPr>
      </p:pic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17</a:t>
            </a:fld>
            <a:endParaRPr lang="he-IL" dirty="0"/>
          </a:p>
        </p:txBody>
      </p:sp>
      <p:sp>
        <p:nvSpPr>
          <p:cNvPr id="18" name="לחצן פעולה: בית 17">
            <a:hlinkClick r:id="rId3" action="ppaction://hlinksldjump" highlightClick="1"/>
          </p:cNvPr>
          <p:cNvSpPr/>
          <p:nvPr/>
        </p:nvSpPr>
        <p:spPr>
          <a:xfrm>
            <a:off x="0" y="6248042"/>
            <a:ext cx="397342" cy="59167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12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67000" y="0"/>
            <a:ext cx="6858000" cy="4572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he-IL" sz="48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מסיבה </a:t>
            </a:r>
            <a:r>
              <a:rPr lang="he-IL" sz="4800" b="1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לתוצאה לתכלית</a:t>
            </a:r>
            <a:endParaRPr lang="he-IL" sz="4800" b="1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9" name="מחבר ישר 8"/>
          <p:cNvSpPr/>
          <p:nvPr/>
        </p:nvSpPr>
        <p:spPr>
          <a:xfrm>
            <a:off x="2032000" y="722311"/>
            <a:ext cx="81280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צורה חופשית 9"/>
          <p:cNvSpPr/>
          <p:nvPr/>
        </p:nvSpPr>
        <p:spPr>
          <a:xfrm>
            <a:off x="2032000" y="722311"/>
            <a:ext cx="1625600" cy="5413375"/>
          </a:xfrm>
          <a:custGeom>
            <a:avLst/>
            <a:gdLst>
              <a:gd name="connsiteX0" fmla="*/ 0 w 1625600"/>
              <a:gd name="connsiteY0" fmla="*/ 0 h 5413375"/>
              <a:gd name="connsiteX1" fmla="*/ 1625600 w 1625600"/>
              <a:gd name="connsiteY1" fmla="*/ 0 h 5413375"/>
              <a:gd name="connsiteX2" fmla="*/ 1625600 w 1625600"/>
              <a:gd name="connsiteY2" fmla="*/ 5413375 h 5413375"/>
              <a:gd name="connsiteX3" fmla="*/ 0 w 1625600"/>
              <a:gd name="connsiteY3" fmla="*/ 5413375 h 5413375"/>
              <a:gd name="connsiteX4" fmla="*/ 0 w 1625600"/>
              <a:gd name="connsiteY4" fmla="*/ 0 h 541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600" h="5413375">
                <a:moveTo>
                  <a:pt x="0" y="0"/>
                </a:moveTo>
                <a:lnTo>
                  <a:pt x="1625600" y="0"/>
                </a:lnTo>
                <a:lnTo>
                  <a:pt x="1625600" y="5413375"/>
                </a:lnTo>
                <a:lnTo>
                  <a:pt x="0" y="54133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4000" kern="1200"/>
          </a:p>
        </p:txBody>
      </p:sp>
      <p:sp>
        <p:nvSpPr>
          <p:cNvPr id="11" name="צורה חופשית 10"/>
          <p:cNvSpPr/>
          <p:nvPr/>
        </p:nvSpPr>
        <p:spPr>
          <a:xfrm>
            <a:off x="3779520" y="785948"/>
            <a:ext cx="6380480" cy="1272724"/>
          </a:xfrm>
          <a:custGeom>
            <a:avLst/>
            <a:gdLst>
              <a:gd name="connsiteX0" fmla="*/ 0 w 6380480"/>
              <a:gd name="connsiteY0" fmla="*/ 0 h 1272724"/>
              <a:gd name="connsiteX1" fmla="*/ 6380480 w 6380480"/>
              <a:gd name="connsiteY1" fmla="*/ 0 h 1272724"/>
              <a:gd name="connsiteX2" fmla="*/ 6380480 w 6380480"/>
              <a:gd name="connsiteY2" fmla="*/ 1272724 h 1272724"/>
              <a:gd name="connsiteX3" fmla="*/ 0 w 6380480"/>
              <a:gd name="connsiteY3" fmla="*/ 1272724 h 1272724"/>
              <a:gd name="connsiteX4" fmla="*/ 0 w 6380480"/>
              <a:gd name="connsiteY4" fmla="*/ 0 h 127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272724">
                <a:moveTo>
                  <a:pt x="0" y="0"/>
                </a:moveTo>
                <a:lnTo>
                  <a:pt x="6380480" y="0"/>
                </a:lnTo>
                <a:lnTo>
                  <a:pt x="6380480" y="1272724"/>
                </a:lnTo>
                <a:lnTo>
                  <a:pt x="0" y="1272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000" b="1" kern="1200" dirty="0" smtClean="0"/>
              <a:t>עלינו לישראל, </a:t>
            </a:r>
            <a:r>
              <a:rPr lang="he-IL" sz="4000" b="1" kern="1200" dirty="0" smtClean="0">
                <a:solidFill>
                  <a:srgbClr val="FF0000"/>
                </a:solidFill>
              </a:rPr>
              <a:t>מפני ש</a:t>
            </a:r>
            <a:r>
              <a:rPr lang="he-IL" sz="4000" b="1" kern="1200" dirty="0" smtClean="0"/>
              <a:t>רצינו לחיות בארץ שלנו.</a:t>
            </a:r>
            <a:endParaRPr lang="he-IL" sz="4000" b="1" kern="1200" dirty="0"/>
          </a:p>
        </p:txBody>
      </p:sp>
      <p:sp>
        <p:nvSpPr>
          <p:cNvPr id="12" name="מחבר ישר 11"/>
          <p:cNvSpPr/>
          <p:nvPr/>
        </p:nvSpPr>
        <p:spPr>
          <a:xfrm>
            <a:off x="3657599" y="2058672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צורה חופשית 12"/>
          <p:cNvSpPr/>
          <p:nvPr/>
        </p:nvSpPr>
        <p:spPr>
          <a:xfrm>
            <a:off x="3779520" y="2122309"/>
            <a:ext cx="6380480" cy="1272724"/>
          </a:xfrm>
          <a:custGeom>
            <a:avLst/>
            <a:gdLst>
              <a:gd name="connsiteX0" fmla="*/ 0 w 6380480"/>
              <a:gd name="connsiteY0" fmla="*/ 0 h 1272724"/>
              <a:gd name="connsiteX1" fmla="*/ 6380480 w 6380480"/>
              <a:gd name="connsiteY1" fmla="*/ 0 h 1272724"/>
              <a:gd name="connsiteX2" fmla="*/ 6380480 w 6380480"/>
              <a:gd name="connsiteY2" fmla="*/ 1272724 h 1272724"/>
              <a:gd name="connsiteX3" fmla="*/ 0 w 6380480"/>
              <a:gd name="connsiteY3" fmla="*/ 1272724 h 1272724"/>
              <a:gd name="connsiteX4" fmla="*/ 0 w 6380480"/>
              <a:gd name="connsiteY4" fmla="*/ 0 h 127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272724">
                <a:moveTo>
                  <a:pt x="0" y="0"/>
                </a:moveTo>
                <a:lnTo>
                  <a:pt x="6380480" y="0"/>
                </a:lnTo>
                <a:lnTo>
                  <a:pt x="6380480" y="1272724"/>
                </a:lnTo>
                <a:lnTo>
                  <a:pt x="0" y="1272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000" b="1" kern="1200" dirty="0" smtClean="0"/>
              <a:t>רצינו לחיות בארץ שלנו, </a:t>
            </a:r>
            <a:r>
              <a:rPr lang="he-IL" sz="4000" b="1" kern="1200" dirty="0" smtClean="0">
                <a:solidFill>
                  <a:srgbClr val="FF0000"/>
                </a:solidFill>
              </a:rPr>
              <a:t>לכן </a:t>
            </a:r>
            <a:r>
              <a:rPr lang="he-IL" sz="4000" b="1" kern="1200" dirty="0" smtClean="0"/>
              <a:t>עלינו לישראל.</a:t>
            </a:r>
            <a:endParaRPr lang="he-IL" sz="4000" b="1" kern="1200" dirty="0"/>
          </a:p>
        </p:txBody>
      </p:sp>
      <p:sp>
        <p:nvSpPr>
          <p:cNvPr id="14" name="מחבר ישר 13"/>
          <p:cNvSpPr/>
          <p:nvPr/>
        </p:nvSpPr>
        <p:spPr>
          <a:xfrm>
            <a:off x="3657599" y="3395033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צורה חופשית 14"/>
          <p:cNvSpPr/>
          <p:nvPr/>
        </p:nvSpPr>
        <p:spPr>
          <a:xfrm>
            <a:off x="3779520" y="3458669"/>
            <a:ext cx="6380480" cy="1272724"/>
          </a:xfrm>
          <a:custGeom>
            <a:avLst/>
            <a:gdLst>
              <a:gd name="connsiteX0" fmla="*/ 0 w 6380480"/>
              <a:gd name="connsiteY0" fmla="*/ 0 h 1272724"/>
              <a:gd name="connsiteX1" fmla="*/ 6380480 w 6380480"/>
              <a:gd name="connsiteY1" fmla="*/ 0 h 1272724"/>
              <a:gd name="connsiteX2" fmla="*/ 6380480 w 6380480"/>
              <a:gd name="connsiteY2" fmla="*/ 1272724 h 1272724"/>
              <a:gd name="connsiteX3" fmla="*/ 0 w 6380480"/>
              <a:gd name="connsiteY3" fmla="*/ 1272724 h 1272724"/>
              <a:gd name="connsiteX4" fmla="*/ 0 w 6380480"/>
              <a:gd name="connsiteY4" fmla="*/ 0 h 127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272724">
                <a:moveTo>
                  <a:pt x="0" y="0"/>
                </a:moveTo>
                <a:lnTo>
                  <a:pt x="6380480" y="0"/>
                </a:lnTo>
                <a:lnTo>
                  <a:pt x="6380480" y="1272724"/>
                </a:lnTo>
                <a:lnTo>
                  <a:pt x="0" y="1272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000" b="1" kern="1200" dirty="0" smtClean="0"/>
              <a:t>עלינו לישראל </a:t>
            </a:r>
            <a:r>
              <a:rPr lang="he-IL" sz="4000" b="1" kern="1200" dirty="0" smtClean="0">
                <a:solidFill>
                  <a:srgbClr val="FF0000"/>
                </a:solidFill>
              </a:rPr>
              <a:t>כדי </a:t>
            </a:r>
            <a:r>
              <a:rPr lang="he-IL" sz="4000" b="1" kern="1200" dirty="0" smtClean="0"/>
              <a:t>לחיות בארץ שלנו.</a:t>
            </a:r>
            <a:endParaRPr lang="he-IL" sz="4000" b="1" kern="1200" dirty="0"/>
          </a:p>
        </p:txBody>
      </p:sp>
      <p:sp>
        <p:nvSpPr>
          <p:cNvPr id="16" name="מחבר ישר 15"/>
          <p:cNvSpPr/>
          <p:nvPr/>
        </p:nvSpPr>
        <p:spPr>
          <a:xfrm>
            <a:off x="3657599" y="4731394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צורה חופשית 16"/>
          <p:cNvSpPr/>
          <p:nvPr/>
        </p:nvSpPr>
        <p:spPr>
          <a:xfrm>
            <a:off x="3779520" y="4795030"/>
            <a:ext cx="6380480" cy="1272724"/>
          </a:xfrm>
          <a:custGeom>
            <a:avLst/>
            <a:gdLst>
              <a:gd name="connsiteX0" fmla="*/ 0 w 6380480"/>
              <a:gd name="connsiteY0" fmla="*/ 0 h 1272724"/>
              <a:gd name="connsiteX1" fmla="*/ 6380480 w 6380480"/>
              <a:gd name="connsiteY1" fmla="*/ 0 h 1272724"/>
              <a:gd name="connsiteX2" fmla="*/ 6380480 w 6380480"/>
              <a:gd name="connsiteY2" fmla="*/ 1272724 h 1272724"/>
              <a:gd name="connsiteX3" fmla="*/ 0 w 6380480"/>
              <a:gd name="connsiteY3" fmla="*/ 1272724 h 1272724"/>
              <a:gd name="connsiteX4" fmla="*/ 0 w 6380480"/>
              <a:gd name="connsiteY4" fmla="*/ 0 h 127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272724">
                <a:moveTo>
                  <a:pt x="0" y="0"/>
                </a:moveTo>
                <a:lnTo>
                  <a:pt x="6380480" y="0"/>
                </a:lnTo>
                <a:lnTo>
                  <a:pt x="6380480" y="1272724"/>
                </a:lnTo>
                <a:lnTo>
                  <a:pt x="0" y="1272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000" b="1" kern="1200" dirty="0" smtClean="0"/>
              <a:t>עלינו לישראל, </a:t>
            </a:r>
            <a:r>
              <a:rPr lang="he-IL" sz="4000" b="1" kern="1200" dirty="0" smtClean="0">
                <a:solidFill>
                  <a:srgbClr val="FF0000"/>
                </a:solidFill>
              </a:rPr>
              <a:t>כדי ש</a:t>
            </a:r>
            <a:r>
              <a:rPr lang="he-IL" sz="4000" b="1" kern="1200" dirty="0" smtClean="0"/>
              <a:t>נחיה בארץ שלנו.</a:t>
            </a:r>
            <a:endParaRPr lang="he-IL" sz="4000" b="1" kern="1200" dirty="0"/>
          </a:p>
        </p:txBody>
      </p:sp>
      <p:sp>
        <p:nvSpPr>
          <p:cNvPr id="18" name="מחבר ישר 17"/>
          <p:cNvSpPr/>
          <p:nvPr/>
        </p:nvSpPr>
        <p:spPr>
          <a:xfrm>
            <a:off x="3657599" y="6067755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7" y="501501"/>
            <a:ext cx="3266085" cy="2560097"/>
          </a:xfrm>
          <a:prstGeom prst="rect">
            <a:avLst/>
          </a:prstGeom>
        </p:spPr>
      </p:pic>
      <p:sp>
        <p:nvSpPr>
          <p:cNvPr id="19" name="מציין מיקום של מספר שקופית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18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4231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חבר ישר 7"/>
          <p:cNvSpPr/>
          <p:nvPr/>
        </p:nvSpPr>
        <p:spPr>
          <a:xfrm>
            <a:off x="2032000" y="722311"/>
            <a:ext cx="81280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צורה חופשית 8"/>
          <p:cNvSpPr/>
          <p:nvPr/>
        </p:nvSpPr>
        <p:spPr>
          <a:xfrm>
            <a:off x="2032000" y="722311"/>
            <a:ext cx="1625600" cy="5413375"/>
          </a:xfrm>
          <a:custGeom>
            <a:avLst/>
            <a:gdLst>
              <a:gd name="connsiteX0" fmla="*/ 0 w 1625600"/>
              <a:gd name="connsiteY0" fmla="*/ 0 h 5413375"/>
              <a:gd name="connsiteX1" fmla="*/ 1625600 w 1625600"/>
              <a:gd name="connsiteY1" fmla="*/ 0 h 5413375"/>
              <a:gd name="connsiteX2" fmla="*/ 1625600 w 1625600"/>
              <a:gd name="connsiteY2" fmla="*/ 5413375 h 5413375"/>
              <a:gd name="connsiteX3" fmla="*/ 0 w 1625600"/>
              <a:gd name="connsiteY3" fmla="*/ 5413375 h 5413375"/>
              <a:gd name="connsiteX4" fmla="*/ 0 w 1625600"/>
              <a:gd name="connsiteY4" fmla="*/ 0 h 541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600" h="5413375">
                <a:moveTo>
                  <a:pt x="0" y="0"/>
                </a:moveTo>
                <a:lnTo>
                  <a:pt x="1625600" y="0"/>
                </a:lnTo>
                <a:lnTo>
                  <a:pt x="1625600" y="5413375"/>
                </a:lnTo>
                <a:lnTo>
                  <a:pt x="0" y="54133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4000" kern="1200"/>
          </a:p>
        </p:txBody>
      </p:sp>
      <p:sp>
        <p:nvSpPr>
          <p:cNvPr id="10" name="צורה חופשית 9"/>
          <p:cNvSpPr/>
          <p:nvPr/>
        </p:nvSpPr>
        <p:spPr>
          <a:xfrm>
            <a:off x="3779520" y="785948"/>
            <a:ext cx="6380480" cy="1272724"/>
          </a:xfrm>
          <a:custGeom>
            <a:avLst/>
            <a:gdLst>
              <a:gd name="connsiteX0" fmla="*/ 0 w 6380480"/>
              <a:gd name="connsiteY0" fmla="*/ 0 h 1272724"/>
              <a:gd name="connsiteX1" fmla="*/ 6380480 w 6380480"/>
              <a:gd name="connsiteY1" fmla="*/ 0 h 1272724"/>
              <a:gd name="connsiteX2" fmla="*/ 6380480 w 6380480"/>
              <a:gd name="connsiteY2" fmla="*/ 1272724 h 1272724"/>
              <a:gd name="connsiteX3" fmla="*/ 0 w 6380480"/>
              <a:gd name="connsiteY3" fmla="*/ 1272724 h 1272724"/>
              <a:gd name="connsiteX4" fmla="*/ 0 w 6380480"/>
              <a:gd name="connsiteY4" fmla="*/ 0 h 127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272724">
                <a:moveTo>
                  <a:pt x="0" y="0"/>
                </a:moveTo>
                <a:lnTo>
                  <a:pt x="6380480" y="0"/>
                </a:lnTo>
                <a:lnTo>
                  <a:pt x="6380480" y="1272724"/>
                </a:lnTo>
                <a:lnTo>
                  <a:pt x="0" y="1272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000" b="1" kern="1200" dirty="0" smtClean="0"/>
              <a:t>אנחנו לומדים באולפן, </a:t>
            </a:r>
            <a:r>
              <a:rPr lang="he-IL" sz="4000" b="1" kern="1200" dirty="0" smtClean="0">
                <a:solidFill>
                  <a:srgbClr val="FF0000"/>
                </a:solidFill>
              </a:rPr>
              <a:t>מפני ש</a:t>
            </a:r>
            <a:r>
              <a:rPr lang="he-IL" sz="4000" b="1" kern="1200" dirty="0" smtClean="0"/>
              <a:t>אנחנו רוצים לדעת עברית.</a:t>
            </a:r>
            <a:endParaRPr lang="he-IL" sz="4000" b="1" kern="1200" dirty="0"/>
          </a:p>
        </p:txBody>
      </p:sp>
      <p:sp>
        <p:nvSpPr>
          <p:cNvPr id="11" name="מחבר ישר 10"/>
          <p:cNvSpPr/>
          <p:nvPr/>
        </p:nvSpPr>
        <p:spPr>
          <a:xfrm>
            <a:off x="3657599" y="2058672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צורה חופשית 11"/>
          <p:cNvSpPr/>
          <p:nvPr/>
        </p:nvSpPr>
        <p:spPr>
          <a:xfrm>
            <a:off x="3779520" y="2122309"/>
            <a:ext cx="6380480" cy="1272724"/>
          </a:xfrm>
          <a:custGeom>
            <a:avLst/>
            <a:gdLst>
              <a:gd name="connsiteX0" fmla="*/ 0 w 6380480"/>
              <a:gd name="connsiteY0" fmla="*/ 0 h 1272724"/>
              <a:gd name="connsiteX1" fmla="*/ 6380480 w 6380480"/>
              <a:gd name="connsiteY1" fmla="*/ 0 h 1272724"/>
              <a:gd name="connsiteX2" fmla="*/ 6380480 w 6380480"/>
              <a:gd name="connsiteY2" fmla="*/ 1272724 h 1272724"/>
              <a:gd name="connsiteX3" fmla="*/ 0 w 6380480"/>
              <a:gd name="connsiteY3" fmla="*/ 1272724 h 1272724"/>
              <a:gd name="connsiteX4" fmla="*/ 0 w 6380480"/>
              <a:gd name="connsiteY4" fmla="*/ 0 h 127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272724">
                <a:moveTo>
                  <a:pt x="0" y="0"/>
                </a:moveTo>
                <a:lnTo>
                  <a:pt x="6380480" y="0"/>
                </a:lnTo>
                <a:lnTo>
                  <a:pt x="6380480" y="1272724"/>
                </a:lnTo>
                <a:lnTo>
                  <a:pt x="0" y="1272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000" b="1" kern="1200" dirty="0" smtClean="0"/>
              <a:t>אנחנו רוצים לדעת עברית, </a:t>
            </a:r>
            <a:r>
              <a:rPr lang="he-IL" sz="4000" b="1" kern="1200" dirty="0" smtClean="0">
                <a:solidFill>
                  <a:srgbClr val="FF0000"/>
                </a:solidFill>
              </a:rPr>
              <a:t>לכן</a:t>
            </a:r>
            <a:r>
              <a:rPr lang="he-IL" sz="4000" b="1" kern="1200" dirty="0" smtClean="0"/>
              <a:t> אנחנו לומדים באולפן.</a:t>
            </a:r>
            <a:endParaRPr lang="he-IL" sz="4000" b="1" kern="1200" dirty="0"/>
          </a:p>
        </p:txBody>
      </p:sp>
      <p:sp>
        <p:nvSpPr>
          <p:cNvPr id="13" name="מחבר ישר 12"/>
          <p:cNvSpPr/>
          <p:nvPr/>
        </p:nvSpPr>
        <p:spPr>
          <a:xfrm>
            <a:off x="3657599" y="3395033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צורה חופשית 13"/>
          <p:cNvSpPr/>
          <p:nvPr/>
        </p:nvSpPr>
        <p:spPr>
          <a:xfrm>
            <a:off x="3779520" y="3458669"/>
            <a:ext cx="6380480" cy="1272724"/>
          </a:xfrm>
          <a:custGeom>
            <a:avLst/>
            <a:gdLst>
              <a:gd name="connsiteX0" fmla="*/ 0 w 6380480"/>
              <a:gd name="connsiteY0" fmla="*/ 0 h 1272724"/>
              <a:gd name="connsiteX1" fmla="*/ 6380480 w 6380480"/>
              <a:gd name="connsiteY1" fmla="*/ 0 h 1272724"/>
              <a:gd name="connsiteX2" fmla="*/ 6380480 w 6380480"/>
              <a:gd name="connsiteY2" fmla="*/ 1272724 h 1272724"/>
              <a:gd name="connsiteX3" fmla="*/ 0 w 6380480"/>
              <a:gd name="connsiteY3" fmla="*/ 1272724 h 1272724"/>
              <a:gd name="connsiteX4" fmla="*/ 0 w 6380480"/>
              <a:gd name="connsiteY4" fmla="*/ 0 h 127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272724">
                <a:moveTo>
                  <a:pt x="0" y="0"/>
                </a:moveTo>
                <a:lnTo>
                  <a:pt x="6380480" y="0"/>
                </a:lnTo>
                <a:lnTo>
                  <a:pt x="6380480" y="1272724"/>
                </a:lnTo>
                <a:lnTo>
                  <a:pt x="0" y="1272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000" b="1" kern="1200" dirty="0" smtClean="0"/>
              <a:t>אנחנו לומדים באולפן </a:t>
            </a:r>
            <a:r>
              <a:rPr lang="he-IL" sz="4000" b="1" kern="1200" dirty="0" smtClean="0">
                <a:solidFill>
                  <a:srgbClr val="FF0000"/>
                </a:solidFill>
              </a:rPr>
              <a:t>כדי </a:t>
            </a:r>
            <a:r>
              <a:rPr lang="he-IL" sz="4000" b="1" kern="1200" dirty="0" smtClean="0"/>
              <a:t>לדעת עברית.</a:t>
            </a:r>
            <a:endParaRPr lang="he-IL" sz="4000" b="1" kern="1200" dirty="0"/>
          </a:p>
        </p:txBody>
      </p:sp>
      <p:sp>
        <p:nvSpPr>
          <p:cNvPr id="15" name="מחבר ישר 14"/>
          <p:cNvSpPr/>
          <p:nvPr/>
        </p:nvSpPr>
        <p:spPr>
          <a:xfrm>
            <a:off x="3657599" y="4731394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צורה חופשית 15"/>
          <p:cNvSpPr/>
          <p:nvPr/>
        </p:nvSpPr>
        <p:spPr>
          <a:xfrm>
            <a:off x="3779520" y="4795030"/>
            <a:ext cx="6380480" cy="1272724"/>
          </a:xfrm>
          <a:custGeom>
            <a:avLst/>
            <a:gdLst>
              <a:gd name="connsiteX0" fmla="*/ 0 w 6380480"/>
              <a:gd name="connsiteY0" fmla="*/ 0 h 1272724"/>
              <a:gd name="connsiteX1" fmla="*/ 6380480 w 6380480"/>
              <a:gd name="connsiteY1" fmla="*/ 0 h 1272724"/>
              <a:gd name="connsiteX2" fmla="*/ 6380480 w 6380480"/>
              <a:gd name="connsiteY2" fmla="*/ 1272724 h 1272724"/>
              <a:gd name="connsiteX3" fmla="*/ 0 w 6380480"/>
              <a:gd name="connsiteY3" fmla="*/ 1272724 h 1272724"/>
              <a:gd name="connsiteX4" fmla="*/ 0 w 6380480"/>
              <a:gd name="connsiteY4" fmla="*/ 0 h 127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272724">
                <a:moveTo>
                  <a:pt x="0" y="0"/>
                </a:moveTo>
                <a:lnTo>
                  <a:pt x="6380480" y="0"/>
                </a:lnTo>
                <a:lnTo>
                  <a:pt x="6380480" y="1272724"/>
                </a:lnTo>
                <a:lnTo>
                  <a:pt x="0" y="1272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000" b="1" kern="1200" dirty="0" smtClean="0"/>
              <a:t>אנחנו לומדים באולפן , </a:t>
            </a:r>
            <a:r>
              <a:rPr lang="he-IL" sz="4000" b="1" kern="1200" dirty="0" smtClean="0">
                <a:solidFill>
                  <a:srgbClr val="FF0000"/>
                </a:solidFill>
              </a:rPr>
              <a:t>כדי ש</a:t>
            </a:r>
            <a:r>
              <a:rPr lang="he-IL" sz="4000" b="1" kern="1200" dirty="0" smtClean="0"/>
              <a:t>נדע עברית.</a:t>
            </a:r>
            <a:endParaRPr lang="he-IL" sz="4000" b="1" kern="1200" dirty="0"/>
          </a:p>
        </p:txBody>
      </p:sp>
      <p:sp>
        <p:nvSpPr>
          <p:cNvPr id="17" name="מחבר ישר 16"/>
          <p:cNvSpPr/>
          <p:nvPr/>
        </p:nvSpPr>
        <p:spPr>
          <a:xfrm>
            <a:off x="3657599" y="6067755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18" y="929945"/>
            <a:ext cx="1795882" cy="1797710"/>
          </a:xfrm>
          <a:prstGeom prst="rect">
            <a:avLst/>
          </a:prstGeom>
        </p:spPr>
      </p:pic>
      <p:sp>
        <p:nvSpPr>
          <p:cNvPr id="18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19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2297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6000" dirty="0" smtClean="0">
                <a:cs typeface="+mn-cs"/>
              </a:rPr>
              <a:t>התוכן</a:t>
            </a:r>
            <a:endParaRPr lang="he-IL" sz="6000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3200" b="1" dirty="0" smtClean="0">
                <a:cs typeface="+mn-cs"/>
                <a:hlinkClick r:id="rId2" action="ppaction://hlinksldjump"/>
              </a:rPr>
              <a:t>משפטי סיבה: 11-3</a:t>
            </a:r>
            <a:endParaRPr lang="he-IL" sz="3200" b="1" dirty="0">
              <a:cs typeface="+mn-cs"/>
            </a:endParaRPr>
          </a:p>
          <a:p>
            <a:pPr algn="r" rtl="1"/>
            <a:r>
              <a:rPr lang="he-IL" sz="3200" b="1" dirty="0" smtClean="0">
                <a:cs typeface="+mn-cs"/>
                <a:hlinkClick r:id="rId3" action="ppaction://hlinksldjump"/>
              </a:rPr>
              <a:t>משפטי תוצאה: 13-12</a:t>
            </a:r>
            <a:endParaRPr lang="he-IL" sz="3200" b="1" dirty="0" smtClean="0">
              <a:cs typeface="+mn-cs"/>
            </a:endParaRPr>
          </a:p>
          <a:p>
            <a:pPr algn="r" rtl="1"/>
            <a:r>
              <a:rPr lang="he-IL" sz="3200" b="1" dirty="0" smtClean="0">
                <a:cs typeface="+mn-cs"/>
                <a:hlinkClick r:id="rId4" action="ppaction://hlinksldjump"/>
              </a:rPr>
              <a:t>מסיבה לתוצאה: מתוצאה לסיבה: 14</a:t>
            </a:r>
            <a:endParaRPr lang="he-IL" sz="3200" b="1" dirty="0">
              <a:cs typeface="+mn-cs"/>
            </a:endParaRPr>
          </a:p>
          <a:p>
            <a:pPr algn="r" rtl="1"/>
            <a:r>
              <a:rPr lang="he-IL" sz="3200" b="1" dirty="0" smtClean="0">
                <a:cs typeface="+mn-cs"/>
                <a:hlinkClick r:id="rId5" action="ppaction://hlinksldjump"/>
              </a:rPr>
              <a:t>משפטי תכלית: 17-15</a:t>
            </a:r>
            <a:endParaRPr lang="he-IL" sz="3200" b="1" dirty="0" smtClean="0">
              <a:cs typeface="+mn-cs"/>
            </a:endParaRPr>
          </a:p>
          <a:p>
            <a:r>
              <a:rPr lang="he-IL" sz="3200" b="1" dirty="0" smtClean="0">
                <a:cs typeface="+mn-cs"/>
                <a:hlinkClick r:id="rId6" action="ppaction://hlinksldjump"/>
              </a:rPr>
              <a:t>מסיבה לתוצאה לתכלית: 21-18</a:t>
            </a:r>
            <a:endParaRPr lang="he-IL" sz="3200" b="1" dirty="0">
              <a:cs typeface="+mn-cs"/>
            </a:endParaRPr>
          </a:p>
          <a:p>
            <a:pPr algn="r" rtl="1"/>
            <a:r>
              <a:rPr lang="he-IL" sz="3200" b="1" dirty="0" smtClean="0">
                <a:cs typeface="+mn-cs"/>
                <a:hlinkClick r:id="rId7" action="ppaction://hlinksldjump"/>
              </a:rPr>
              <a:t>תרגילים מתוקשבים: 22</a:t>
            </a:r>
            <a:endParaRPr lang="he-IL" sz="3200" b="1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חבר ישר 3"/>
          <p:cNvSpPr/>
          <p:nvPr/>
        </p:nvSpPr>
        <p:spPr>
          <a:xfrm>
            <a:off x="2032000" y="722311"/>
            <a:ext cx="81280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צורה חופשית 5"/>
          <p:cNvSpPr/>
          <p:nvPr/>
        </p:nvSpPr>
        <p:spPr>
          <a:xfrm>
            <a:off x="2032000" y="722311"/>
            <a:ext cx="1625600" cy="5413375"/>
          </a:xfrm>
          <a:custGeom>
            <a:avLst/>
            <a:gdLst>
              <a:gd name="connsiteX0" fmla="*/ 0 w 1625600"/>
              <a:gd name="connsiteY0" fmla="*/ 0 h 5413375"/>
              <a:gd name="connsiteX1" fmla="*/ 1625600 w 1625600"/>
              <a:gd name="connsiteY1" fmla="*/ 0 h 5413375"/>
              <a:gd name="connsiteX2" fmla="*/ 1625600 w 1625600"/>
              <a:gd name="connsiteY2" fmla="*/ 5413375 h 5413375"/>
              <a:gd name="connsiteX3" fmla="*/ 0 w 1625600"/>
              <a:gd name="connsiteY3" fmla="*/ 5413375 h 5413375"/>
              <a:gd name="connsiteX4" fmla="*/ 0 w 1625600"/>
              <a:gd name="connsiteY4" fmla="*/ 0 h 541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600" h="5413375">
                <a:moveTo>
                  <a:pt x="0" y="0"/>
                </a:moveTo>
                <a:lnTo>
                  <a:pt x="1625600" y="0"/>
                </a:lnTo>
                <a:lnTo>
                  <a:pt x="1625600" y="5413375"/>
                </a:lnTo>
                <a:lnTo>
                  <a:pt x="0" y="54133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4000" b="1" kern="1200"/>
          </a:p>
        </p:txBody>
      </p:sp>
      <p:sp>
        <p:nvSpPr>
          <p:cNvPr id="7" name="צורה חופשית 6"/>
          <p:cNvSpPr/>
          <p:nvPr/>
        </p:nvSpPr>
        <p:spPr>
          <a:xfrm>
            <a:off x="3779520" y="785948"/>
            <a:ext cx="6380480" cy="1272724"/>
          </a:xfrm>
          <a:custGeom>
            <a:avLst/>
            <a:gdLst>
              <a:gd name="connsiteX0" fmla="*/ 0 w 6380480"/>
              <a:gd name="connsiteY0" fmla="*/ 0 h 1272724"/>
              <a:gd name="connsiteX1" fmla="*/ 6380480 w 6380480"/>
              <a:gd name="connsiteY1" fmla="*/ 0 h 1272724"/>
              <a:gd name="connsiteX2" fmla="*/ 6380480 w 6380480"/>
              <a:gd name="connsiteY2" fmla="*/ 1272724 h 1272724"/>
              <a:gd name="connsiteX3" fmla="*/ 0 w 6380480"/>
              <a:gd name="connsiteY3" fmla="*/ 1272724 h 1272724"/>
              <a:gd name="connsiteX4" fmla="*/ 0 w 6380480"/>
              <a:gd name="connsiteY4" fmla="*/ 0 h 127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272724">
                <a:moveTo>
                  <a:pt x="0" y="0"/>
                </a:moveTo>
                <a:lnTo>
                  <a:pt x="6380480" y="0"/>
                </a:lnTo>
                <a:lnTo>
                  <a:pt x="6380480" y="1272724"/>
                </a:lnTo>
                <a:lnTo>
                  <a:pt x="0" y="1272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000" b="1" kern="1200" dirty="0" smtClean="0"/>
              <a:t>הן נסעו לירושלים, </a:t>
            </a:r>
            <a:r>
              <a:rPr lang="he-IL" sz="4000" b="1" kern="1200" dirty="0" smtClean="0">
                <a:solidFill>
                  <a:srgbClr val="FF0000"/>
                </a:solidFill>
              </a:rPr>
              <a:t>כי</a:t>
            </a:r>
            <a:r>
              <a:rPr lang="he-IL" sz="4000" b="1" kern="1200" dirty="0" smtClean="0"/>
              <a:t> הן רצו להתפלל בכותל המערבי.</a:t>
            </a:r>
            <a:endParaRPr lang="he-IL" sz="4000" b="1" kern="1200" dirty="0"/>
          </a:p>
        </p:txBody>
      </p:sp>
      <p:sp>
        <p:nvSpPr>
          <p:cNvPr id="8" name="מחבר ישר 7"/>
          <p:cNvSpPr/>
          <p:nvPr/>
        </p:nvSpPr>
        <p:spPr>
          <a:xfrm>
            <a:off x="3657599" y="2058672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צורה חופשית 8"/>
          <p:cNvSpPr/>
          <p:nvPr/>
        </p:nvSpPr>
        <p:spPr>
          <a:xfrm>
            <a:off x="3779520" y="2122309"/>
            <a:ext cx="6380480" cy="1272724"/>
          </a:xfrm>
          <a:custGeom>
            <a:avLst/>
            <a:gdLst>
              <a:gd name="connsiteX0" fmla="*/ 0 w 6380480"/>
              <a:gd name="connsiteY0" fmla="*/ 0 h 1272724"/>
              <a:gd name="connsiteX1" fmla="*/ 6380480 w 6380480"/>
              <a:gd name="connsiteY1" fmla="*/ 0 h 1272724"/>
              <a:gd name="connsiteX2" fmla="*/ 6380480 w 6380480"/>
              <a:gd name="connsiteY2" fmla="*/ 1272724 h 1272724"/>
              <a:gd name="connsiteX3" fmla="*/ 0 w 6380480"/>
              <a:gd name="connsiteY3" fmla="*/ 1272724 h 1272724"/>
              <a:gd name="connsiteX4" fmla="*/ 0 w 6380480"/>
              <a:gd name="connsiteY4" fmla="*/ 0 h 127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272724">
                <a:moveTo>
                  <a:pt x="0" y="0"/>
                </a:moveTo>
                <a:lnTo>
                  <a:pt x="6380480" y="0"/>
                </a:lnTo>
                <a:lnTo>
                  <a:pt x="6380480" y="1272724"/>
                </a:lnTo>
                <a:lnTo>
                  <a:pt x="0" y="1272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000" b="1" kern="1200" dirty="0" smtClean="0"/>
              <a:t>הן רצו להתפלל בכותל המערבי, </a:t>
            </a:r>
            <a:r>
              <a:rPr lang="he-IL" sz="4000" b="1" kern="1200" dirty="0" smtClean="0">
                <a:solidFill>
                  <a:srgbClr val="FF0000"/>
                </a:solidFill>
              </a:rPr>
              <a:t>לכן</a:t>
            </a:r>
            <a:r>
              <a:rPr lang="he-IL" sz="4000" b="1" kern="1200" dirty="0" smtClean="0"/>
              <a:t> הן נסעו  לירושלים.</a:t>
            </a:r>
            <a:endParaRPr lang="he-IL" sz="4000" b="1" kern="1200" dirty="0"/>
          </a:p>
        </p:txBody>
      </p:sp>
      <p:sp>
        <p:nvSpPr>
          <p:cNvPr id="10" name="מחבר ישר 9"/>
          <p:cNvSpPr/>
          <p:nvPr/>
        </p:nvSpPr>
        <p:spPr>
          <a:xfrm>
            <a:off x="3657599" y="3395033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צורה חופשית 10"/>
          <p:cNvSpPr/>
          <p:nvPr/>
        </p:nvSpPr>
        <p:spPr>
          <a:xfrm>
            <a:off x="3779520" y="3458669"/>
            <a:ext cx="6380480" cy="1272724"/>
          </a:xfrm>
          <a:custGeom>
            <a:avLst/>
            <a:gdLst>
              <a:gd name="connsiteX0" fmla="*/ 0 w 6380480"/>
              <a:gd name="connsiteY0" fmla="*/ 0 h 1272724"/>
              <a:gd name="connsiteX1" fmla="*/ 6380480 w 6380480"/>
              <a:gd name="connsiteY1" fmla="*/ 0 h 1272724"/>
              <a:gd name="connsiteX2" fmla="*/ 6380480 w 6380480"/>
              <a:gd name="connsiteY2" fmla="*/ 1272724 h 1272724"/>
              <a:gd name="connsiteX3" fmla="*/ 0 w 6380480"/>
              <a:gd name="connsiteY3" fmla="*/ 1272724 h 1272724"/>
              <a:gd name="connsiteX4" fmla="*/ 0 w 6380480"/>
              <a:gd name="connsiteY4" fmla="*/ 0 h 127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272724">
                <a:moveTo>
                  <a:pt x="0" y="0"/>
                </a:moveTo>
                <a:lnTo>
                  <a:pt x="6380480" y="0"/>
                </a:lnTo>
                <a:lnTo>
                  <a:pt x="6380480" y="1272724"/>
                </a:lnTo>
                <a:lnTo>
                  <a:pt x="0" y="1272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000" b="1" kern="1200" dirty="0" smtClean="0"/>
              <a:t>הן נסעו לירושלים, </a:t>
            </a:r>
            <a:r>
              <a:rPr lang="he-IL" sz="4000" b="1" kern="1200" dirty="0" smtClean="0">
                <a:solidFill>
                  <a:srgbClr val="FF0000"/>
                </a:solidFill>
              </a:rPr>
              <a:t>כדי</a:t>
            </a:r>
            <a:r>
              <a:rPr lang="he-IL" sz="4000" b="1" kern="1200" dirty="0" smtClean="0"/>
              <a:t> להתפלל בכותל  המערבי.</a:t>
            </a:r>
            <a:endParaRPr lang="he-IL" sz="4000" b="1" kern="1200" dirty="0"/>
          </a:p>
        </p:txBody>
      </p:sp>
      <p:sp>
        <p:nvSpPr>
          <p:cNvPr id="12" name="מחבר ישר 11"/>
          <p:cNvSpPr/>
          <p:nvPr/>
        </p:nvSpPr>
        <p:spPr>
          <a:xfrm>
            <a:off x="3657599" y="4731394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צורה חופשית 12"/>
          <p:cNvSpPr/>
          <p:nvPr/>
        </p:nvSpPr>
        <p:spPr>
          <a:xfrm>
            <a:off x="3779520" y="4795030"/>
            <a:ext cx="6380480" cy="1272724"/>
          </a:xfrm>
          <a:custGeom>
            <a:avLst/>
            <a:gdLst>
              <a:gd name="connsiteX0" fmla="*/ 0 w 6380480"/>
              <a:gd name="connsiteY0" fmla="*/ 0 h 1272724"/>
              <a:gd name="connsiteX1" fmla="*/ 6380480 w 6380480"/>
              <a:gd name="connsiteY1" fmla="*/ 0 h 1272724"/>
              <a:gd name="connsiteX2" fmla="*/ 6380480 w 6380480"/>
              <a:gd name="connsiteY2" fmla="*/ 1272724 h 1272724"/>
              <a:gd name="connsiteX3" fmla="*/ 0 w 6380480"/>
              <a:gd name="connsiteY3" fmla="*/ 1272724 h 1272724"/>
              <a:gd name="connsiteX4" fmla="*/ 0 w 6380480"/>
              <a:gd name="connsiteY4" fmla="*/ 0 h 127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272724">
                <a:moveTo>
                  <a:pt x="0" y="0"/>
                </a:moveTo>
                <a:lnTo>
                  <a:pt x="6380480" y="0"/>
                </a:lnTo>
                <a:lnTo>
                  <a:pt x="6380480" y="1272724"/>
                </a:lnTo>
                <a:lnTo>
                  <a:pt x="0" y="1272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000" b="1" kern="1200" dirty="0" smtClean="0"/>
              <a:t>הן נסעו לירושלים, </a:t>
            </a:r>
            <a:r>
              <a:rPr lang="he-IL" sz="4000" b="1" kern="1200" dirty="0" smtClean="0">
                <a:solidFill>
                  <a:srgbClr val="FF0000"/>
                </a:solidFill>
              </a:rPr>
              <a:t>כדי ש</a:t>
            </a:r>
            <a:r>
              <a:rPr lang="he-IL" sz="4000" b="1" kern="1200" dirty="0" smtClean="0"/>
              <a:t>הן יתפללו בכותל המערבי.</a:t>
            </a:r>
            <a:endParaRPr lang="he-IL" sz="4000" b="1" kern="1200" dirty="0"/>
          </a:p>
        </p:txBody>
      </p:sp>
      <p:sp>
        <p:nvSpPr>
          <p:cNvPr id="14" name="מחבר ישר 13"/>
          <p:cNvSpPr/>
          <p:nvPr/>
        </p:nvSpPr>
        <p:spPr>
          <a:xfrm>
            <a:off x="3657599" y="6067755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3" y="712693"/>
            <a:ext cx="2940424" cy="2205318"/>
          </a:xfrm>
          <a:prstGeom prst="rect">
            <a:avLst/>
          </a:prstGeom>
        </p:spPr>
      </p:pic>
      <p:sp>
        <p:nvSpPr>
          <p:cNvPr id="15" name="מציין מיקום של מספר שקופית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20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704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חבר ישר 5"/>
          <p:cNvSpPr/>
          <p:nvPr/>
        </p:nvSpPr>
        <p:spPr>
          <a:xfrm>
            <a:off x="2032000" y="722311"/>
            <a:ext cx="81280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צורה חופשית 6"/>
          <p:cNvSpPr/>
          <p:nvPr/>
        </p:nvSpPr>
        <p:spPr>
          <a:xfrm>
            <a:off x="2032000" y="722311"/>
            <a:ext cx="1625600" cy="5413375"/>
          </a:xfrm>
          <a:custGeom>
            <a:avLst/>
            <a:gdLst>
              <a:gd name="connsiteX0" fmla="*/ 0 w 1625600"/>
              <a:gd name="connsiteY0" fmla="*/ 0 h 5413375"/>
              <a:gd name="connsiteX1" fmla="*/ 1625600 w 1625600"/>
              <a:gd name="connsiteY1" fmla="*/ 0 h 5413375"/>
              <a:gd name="connsiteX2" fmla="*/ 1625600 w 1625600"/>
              <a:gd name="connsiteY2" fmla="*/ 5413375 h 5413375"/>
              <a:gd name="connsiteX3" fmla="*/ 0 w 1625600"/>
              <a:gd name="connsiteY3" fmla="*/ 5413375 h 5413375"/>
              <a:gd name="connsiteX4" fmla="*/ 0 w 1625600"/>
              <a:gd name="connsiteY4" fmla="*/ 0 h 541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600" h="5413375">
                <a:moveTo>
                  <a:pt x="0" y="0"/>
                </a:moveTo>
                <a:lnTo>
                  <a:pt x="1625600" y="0"/>
                </a:lnTo>
                <a:lnTo>
                  <a:pt x="1625600" y="5413375"/>
                </a:lnTo>
                <a:lnTo>
                  <a:pt x="0" y="54133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4000" kern="1200"/>
          </a:p>
        </p:txBody>
      </p:sp>
      <p:sp>
        <p:nvSpPr>
          <p:cNvPr id="8" name="צורה חופשית 7"/>
          <p:cNvSpPr/>
          <p:nvPr/>
        </p:nvSpPr>
        <p:spPr>
          <a:xfrm>
            <a:off x="3779520" y="785948"/>
            <a:ext cx="6380480" cy="1272724"/>
          </a:xfrm>
          <a:custGeom>
            <a:avLst/>
            <a:gdLst>
              <a:gd name="connsiteX0" fmla="*/ 0 w 6380480"/>
              <a:gd name="connsiteY0" fmla="*/ 0 h 1272724"/>
              <a:gd name="connsiteX1" fmla="*/ 6380480 w 6380480"/>
              <a:gd name="connsiteY1" fmla="*/ 0 h 1272724"/>
              <a:gd name="connsiteX2" fmla="*/ 6380480 w 6380480"/>
              <a:gd name="connsiteY2" fmla="*/ 1272724 h 1272724"/>
              <a:gd name="connsiteX3" fmla="*/ 0 w 6380480"/>
              <a:gd name="connsiteY3" fmla="*/ 1272724 h 1272724"/>
              <a:gd name="connsiteX4" fmla="*/ 0 w 6380480"/>
              <a:gd name="connsiteY4" fmla="*/ 0 h 127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272724">
                <a:moveTo>
                  <a:pt x="0" y="0"/>
                </a:moveTo>
                <a:lnTo>
                  <a:pt x="6380480" y="0"/>
                </a:lnTo>
                <a:lnTo>
                  <a:pt x="6380480" y="1272724"/>
                </a:lnTo>
                <a:lnTo>
                  <a:pt x="0" y="1272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000" b="1" kern="1200" dirty="0" smtClean="0"/>
              <a:t>דני קנה חנוכיה חדשה, </a:t>
            </a:r>
            <a:r>
              <a:rPr lang="he-IL" sz="4000" b="1" kern="1200" dirty="0" smtClean="0">
                <a:solidFill>
                  <a:srgbClr val="FF0000"/>
                </a:solidFill>
              </a:rPr>
              <a:t>כי </a:t>
            </a:r>
            <a:r>
              <a:rPr lang="he-IL" sz="4000" b="1" kern="1200" dirty="0" smtClean="0"/>
              <a:t>הוא רצה להדליק נרות חנוכה. </a:t>
            </a:r>
            <a:endParaRPr lang="he-IL" sz="4000" b="1" kern="1200" dirty="0"/>
          </a:p>
        </p:txBody>
      </p:sp>
      <p:sp>
        <p:nvSpPr>
          <p:cNvPr id="9" name="מחבר ישר 8"/>
          <p:cNvSpPr/>
          <p:nvPr/>
        </p:nvSpPr>
        <p:spPr>
          <a:xfrm>
            <a:off x="3657599" y="2058672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צורה חופשית 9"/>
          <p:cNvSpPr/>
          <p:nvPr/>
        </p:nvSpPr>
        <p:spPr>
          <a:xfrm>
            <a:off x="3779520" y="2122309"/>
            <a:ext cx="6380480" cy="1272724"/>
          </a:xfrm>
          <a:custGeom>
            <a:avLst/>
            <a:gdLst>
              <a:gd name="connsiteX0" fmla="*/ 0 w 6380480"/>
              <a:gd name="connsiteY0" fmla="*/ 0 h 1272724"/>
              <a:gd name="connsiteX1" fmla="*/ 6380480 w 6380480"/>
              <a:gd name="connsiteY1" fmla="*/ 0 h 1272724"/>
              <a:gd name="connsiteX2" fmla="*/ 6380480 w 6380480"/>
              <a:gd name="connsiteY2" fmla="*/ 1272724 h 1272724"/>
              <a:gd name="connsiteX3" fmla="*/ 0 w 6380480"/>
              <a:gd name="connsiteY3" fmla="*/ 1272724 h 1272724"/>
              <a:gd name="connsiteX4" fmla="*/ 0 w 6380480"/>
              <a:gd name="connsiteY4" fmla="*/ 0 h 127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272724">
                <a:moveTo>
                  <a:pt x="0" y="0"/>
                </a:moveTo>
                <a:lnTo>
                  <a:pt x="6380480" y="0"/>
                </a:lnTo>
                <a:lnTo>
                  <a:pt x="6380480" y="1272724"/>
                </a:lnTo>
                <a:lnTo>
                  <a:pt x="0" y="1272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000" b="1" kern="1200" dirty="0" smtClean="0"/>
              <a:t>דני רצה להדליק נרות חנוכה, </a:t>
            </a:r>
            <a:r>
              <a:rPr lang="he-IL" sz="4000" b="1" kern="1200" dirty="0" smtClean="0">
                <a:solidFill>
                  <a:srgbClr val="FF0000"/>
                </a:solidFill>
              </a:rPr>
              <a:t>לכן</a:t>
            </a:r>
            <a:r>
              <a:rPr lang="he-IL" sz="4000" b="1" kern="1200" dirty="0" smtClean="0"/>
              <a:t> הוא קנה חנוכיה חדשה.</a:t>
            </a:r>
            <a:endParaRPr lang="he-IL" sz="4000" b="1" kern="1200" dirty="0"/>
          </a:p>
        </p:txBody>
      </p:sp>
      <p:sp>
        <p:nvSpPr>
          <p:cNvPr id="11" name="מחבר ישר 10"/>
          <p:cNvSpPr/>
          <p:nvPr/>
        </p:nvSpPr>
        <p:spPr>
          <a:xfrm>
            <a:off x="3657599" y="3395033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צורה חופשית 11"/>
          <p:cNvSpPr/>
          <p:nvPr/>
        </p:nvSpPr>
        <p:spPr>
          <a:xfrm>
            <a:off x="3779520" y="3458669"/>
            <a:ext cx="6380480" cy="1272724"/>
          </a:xfrm>
          <a:custGeom>
            <a:avLst/>
            <a:gdLst>
              <a:gd name="connsiteX0" fmla="*/ 0 w 6380480"/>
              <a:gd name="connsiteY0" fmla="*/ 0 h 1272724"/>
              <a:gd name="connsiteX1" fmla="*/ 6380480 w 6380480"/>
              <a:gd name="connsiteY1" fmla="*/ 0 h 1272724"/>
              <a:gd name="connsiteX2" fmla="*/ 6380480 w 6380480"/>
              <a:gd name="connsiteY2" fmla="*/ 1272724 h 1272724"/>
              <a:gd name="connsiteX3" fmla="*/ 0 w 6380480"/>
              <a:gd name="connsiteY3" fmla="*/ 1272724 h 1272724"/>
              <a:gd name="connsiteX4" fmla="*/ 0 w 6380480"/>
              <a:gd name="connsiteY4" fmla="*/ 0 h 127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272724">
                <a:moveTo>
                  <a:pt x="0" y="0"/>
                </a:moveTo>
                <a:lnTo>
                  <a:pt x="6380480" y="0"/>
                </a:lnTo>
                <a:lnTo>
                  <a:pt x="6380480" y="1272724"/>
                </a:lnTo>
                <a:lnTo>
                  <a:pt x="0" y="1272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000" b="1" kern="1200" dirty="0" smtClean="0"/>
              <a:t>דני קנה חנוכיה חדשה, </a:t>
            </a:r>
            <a:r>
              <a:rPr lang="he-IL" sz="4000" b="1" kern="1200" dirty="0" smtClean="0">
                <a:solidFill>
                  <a:srgbClr val="FF0000"/>
                </a:solidFill>
              </a:rPr>
              <a:t>כדי</a:t>
            </a:r>
            <a:r>
              <a:rPr lang="he-IL" sz="4000" b="1" kern="1200" dirty="0" smtClean="0"/>
              <a:t> להדליק נרות חנוכה.</a:t>
            </a:r>
            <a:endParaRPr lang="he-IL" sz="4000" b="1" kern="1200" dirty="0"/>
          </a:p>
        </p:txBody>
      </p:sp>
      <p:sp>
        <p:nvSpPr>
          <p:cNvPr id="13" name="מחבר ישר 12"/>
          <p:cNvSpPr/>
          <p:nvPr/>
        </p:nvSpPr>
        <p:spPr>
          <a:xfrm>
            <a:off x="3657599" y="4731394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צורה חופשית 13"/>
          <p:cNvSpPr/>
          <p:nvPr/>
        </p:nvSpPr>
        <p:spPr>
          <a:xfrm>
            <a:off x="3779520" y="4795030"/>
            <a:ext cx="6380480" cy="1272724"/>
          </a:xfrm>
          <a:custGeom>
            <a:avLst/>
            <a:gdLst>
              <a:gd name="connsiteX0" fmla="*/ 0 w 6380480"/>
              <a:gd name="connsiteY0" fmla="*/ 0 h 1272724"/>
              <a:gd name="connsiteX1" fmla="*/ 6380480 w 6380480"/>
              <a:gd name="connsiteY1" fmla="*/ 0 h 1272724"/>
              <a:gd name="connsiteX2" fmla="*/ 6380480 w 6380480"/>
              <a:gd name="connsiteY2" fmla="*/ 1272724 h 1272724"/>
              <a:gd name="connsiteX3" fmla="*/ 0 w 6380480"/>
              <a:gd name="connsiteY3" fmla="*/ 1272724 h 1272724"/>
              <a:gd name="connsiteX4" fmla="*/ 0 w 6380480"/>
              <a:gd name="connsiteY4" fmla="*/ 0 h 127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1272724">
                <a:moveTo>
                  <a:pt x="0" y="0"/>
                </a:moveTo>
                <a:lnTo>
                  <a:pt x="6380480" y="0"/>
                </a:lnTo>
                <a:lnTo>
                  <a:pt x="6380480" y="1272724"/>
                </a:lnTo>
                <a:lnTo>
                  <a:pt x="0" y="1272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t" anchorCtr="0">
            <a:noAutofit/>
          </a:bodyPr>
          <a:lstStyle/>
          <a:p>
            <a:pPr lvl="0" algn="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000" b="1" kern="1200" dirty="0" smtClean="0"/>
              <a:t>דני קנה חנוכיה חדשה, </a:t>
            </a:r>
            <a:r>
              <a:rPr lang="he-IL" sz="4000" b="1" kern="1200" dirty="0" smtClean="0">
                <a:solidFill>
                  <a:srgbClr val="FF0000"/>
                </a:solidFill>
              </a:rPr>
              <a:t>כדי ש</a:t>
            </a:r>
            <a:r>
              <a:rPr lang="he-IL" sz="4000" b="1" kern="1200" dirty="0" smtClean="0">
                <a:solidFill>
                  <a:schemeClr val="tx1"/>
                </a:solidFill>
              </a:rPr>
              <a:t>הוא</a:t>
            </a:r>
            <a:r>
              <a:rPr lang="he-IL" sz="4000" b="1" kern="1200" dirty="0" smtClean="0">
                <a:solidFill>
                  <a:srgbClr val="FF0000"/>
                </a:solidFill>
              </a:rPr>
              <a:t> </a:t>
            </a:r>
            <a:r>
              <a:rPr lang="he-IL" sz="4000" b="1" kern="1200" dirty="0" smtClean="0"/>
              <a:t>ידליק נרות חנוכה.</a:t>
            </a:r>
            <a:endParaRPr lang="he-IL" sz="4000" b="1" kern="1200" dirty="0"/>
          </a:p>
        </p:txBody>
      </p:sp>
      <p:sp>
        <p:nvSpPr>
          <p:cNvPr id="15" name="מחבר ישר 14"/>
          <p:cNvSpPr/>
          <p:nvPr/>
        </p:nvSpPr>
        <p:spPr>
          <a:xfrm>
            <a:off x="3657599" y="6067755"/>
            <a:ext cx="650240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53" y="766482"/>
            <a:ext cx="2249820" cy="3344732"/>
          </a:xfrm>
          <a:prstGeom prst="rect">
            <a:avLst/>
          </a:prstGeom>
        </p:spPr>
      </p:pic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21</a:t>
            </a:fld>
            <a:endParaRPr lang="he-IL" dirty="0"/>
          </a:p>
        </p:txBody>
      </p:sp>
      <p:sp>
        <p:nvSpPr>
          <p:cNvPr id="17" name="לחצן פעולה: בית 16">
            <a:hlinkClick r:id="rId3" action="ppaction://hlinksldjump" highlightClick="1"/>
          </p:cNvPr>
          <p:cNvSpPr/>
          <p:nvPr/>
        </p:nvSpPr>
        <p:spPr>
          <a:xfrm>
            <a:off x="0" y="6248042"/>
            <a:ext cx="397342" cy="59167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01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232372460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22</a:t>
            </a:fld>
            <a:endParaRPr lang="he-IL" dirty="0"/>
          </a:p>
        </p:txBody>
      </p:sp>
      <p:sp>
        <p:nvSpPr>
          <p:cNvPr id="4" name="לחצן פעולה: בית 3">
            <a:hlinkClick r:id="rId7" action="ppaction://hlinksldjump" highlightClick="1"/>
          </p:cNvPr>
          <p:cNvSpPr/>
          <p:nvPr/>
        </p:nvSpPr>
        <p:spPr>
          <a:xfrm>
            <a:off x="0" y="6248042"/>
            <a:ext cx="397342" cy="59167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91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12954" y="1129553"/>
            <a:ext cx="7366093" cy="1066800"/>
          </a:xfrm>
        </p:spPr>
        <p:txBody>
          <a:bodyPr>
            <a:noAutofit/>
          </a:bodyPr>
          <a:lstStyle/>
          <a:p>
            <a:pPr algn="ctr" rtl="1"/>
            <a:r>
              <a:rPr lang="he-IL" sz="8800" b="1" dirty="0" smtClean="0">
                <a:cs typeface="+mn-cs"/>
              </a:rPr>
              <a:t>משפטי סיבה</a:t>
            </a:r>
            <a:endParaRPr lang="he-IL" sz="8800" b="1" dirty="0">
              <a:cs typeface="+mn-cs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-968189" y="3487271"/>
            <a:ext cx="9771529" cy="1945341"/>
          </a:xfrm>
        </p:spPr>
        <p:txBody>
          <a:bodyPr anchor="ctr">
            <a:noAutofit/>
          </a:bodyPr>
          <a:lstStyle/>
          <a:p>
            <a:pPr rtl="1"/>
            <a:r>
              <a:rPr lang="he-IL" sz="6000" b="1" dirty="0" smtClean="0">
                <a:solidFill>
                  <a:srgbClr val="FF0000"/>
                </a:solidFill>
                <a:cs typeface="+mn-cs"/>
              </a:rPr>
              <a:t>מדוע?       מפני ש... </a:t>
            </a:r>
          </a:p>
          <a:p>
            <a:pPr rtl="1"/>
            <a:r>
              <a:rPr lang="he-IL" sz="6000" b="1" dirty="0" smtClean="0">
                <a:solidFill>
                  <a:srgbClr val="FF0000"/>
                </a:solidFill>
                <a:cs typeface="+mn-cs"/>
              </a:rPr>
              <a:t>למה?            כי</a:t>
            </a:r>
            <a:endParaRPr lang="he-IL" sz="6000" b="1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 flipH="1">
            <a:off x="4901458" y="4289612"/>
            <a:ext cx="2078688" cy="636493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 flipV="1">
            <a:off x="5620872" y="4164104"/>
            <a:ext cx="1640540" cy="887507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50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0413" y="0"/>
            <a:ext cx="3377133" cy="3128682"/>
          </a:xfrm>
        </p:spPr>
        <p:txBody>
          <a:bodyPr>
            <a:normAutofit/>
          </a:bodyPr>
          <a:lstStyle/>
          <a:p>
            <a:pPr algn="ctr" rtl="1"/>
            <a:r>
              <a:rPr lang="he-IL" sz="2400" b="1" dirty="0" smtClean="0">
                <a:cs typeface="+mn-cs"/>
                <a:hlinkClick r:id="rId2"/>
              </a:rPr>
              <a:t>מי יודע מדוע ולמה לובשת </a:t>
            </a:r>
            <a:br>
              <a:rPr lang="he-IL" sz="2400" b="1" dirty="0" smtClean="0">
                <a:cs typeface="+mn-cs"/>
                <a:hlinkClick r:id="rId2"/>
              </a:rPr>
            </a:br>
            <a:r>
              <a:rPr lang="he-IL" sz="2400" b="1" dirty="0" smtClean="0">
                <a:cs typeface="+mn-cs"/>
                <a:hlinkClick r:id="rId2"/>
              </a:rPr>
              <a:t>הזברה פיג'מה?</a:t>
            </a:r>
            <a:endParaRPr lang="he-IL" sz="2400" b="1" dirty="0">
              <a:cs typeface="+mn-cs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pic>
        <p:nvPicPr>
          <p:cNvPr id="5" name="מציין מיקום של תמונה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4" b="17174"/>
          <a:stretch>
            <a:fillRect/>
          </a:stretch>
        </p:blipFill>
        <p:spPr/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354569" y="1922929"/>
            <a:ext cx="4441116" cy="3025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7221071" y="1922929"/>
            <a:ext cx="3629808" cy="302558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2"/>
          </p:nvPr>
        </p:nvSpPr>
        <p:spPr>
          <a:xfrm>
            <a:off x="1341120" y="1922929"/>
            <a:ext cx="4454565" cy="334914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 rtl="1"/>
            <a:r>
              <a:rPr lang="he-IL" sz="4400" b="1" dirty="0" smtClean="0">
                <a:solidFill>
                  <a:srgbClr val="FF0000"/>
                </a:solidFill>
                <a:cs typeface="+mn-cs"/>
              </a:rPr>
              <a:t>בגלל ה... + שם עצם</a:t>
            </a:r>
          </a:p>
          <a:p>
            <a:pPr algn="r" rtl="1"/>
            <a:r>
              <a:rPr lang="he-IL" sz="4400" b="1" dirty="0" smtClean="0">
                <a:solidFill>
                  <a:srgbClr val="FF0000"/>
                </a:solidFill>
                <a:cs typeface="+mn-cs"/>
              </a:rPr>
              <a:t>בגלל + שם פרטי</a:t>
            </a:r>
            <a:endParaRPr lang="he-IL" sz="44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4"/>
          </p:nvPr>
        </p:nvSpPr>
        <p:spPr>
          <a:xfrm>
            <a:off x="7221071" y="1922929"/>
            <a:ext cx="3629808" cy="3025589"/>
          </a:xfr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r" rtl="1"/>
            <a:r>
              <a:rPr lang="he-IL" sz="4400" b="1" dirty="0" smtClean="0">
                <a:solidFill>
                  <a:srgbClr val="FF0000"/>
                </a:solidFill>
                <a:cs typeface="+mn-cs"/>
              </a:rPr>
              <a:t>מפני ש...</a:t>
            </a:r>
          </a:p>
          <a:p>
            <a:pPr algn="r" rtl="1"/>
            <a:r>
              <a:rPr lang="he-IL" sz="4400" b="1" dirty="0" smtClean="0">
                <a:solidFill>
                  <a:srgbClr val="FF0000"/>
                </a:solidFill>
                <a:cs typeface="+mn-cs"/>
              </a:rPr>
              <a:t>כי</a:t>
            </a:r>
          </a:p>
          <a:p>
            <a:pPr marL="45720" indent="0" algn="r" rtl="1">
              <a:buNone/>
            </a:pPr>
            <a:r>
              <a:rPr lang="he-IL" sz="24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he-IL" sz="2400" b="1" dirty="0" smtClean="0">
                <a:solidFill>
                  <a:srgbClr val="FF0000"/>
                </a:solidFill>
                <a:cs typeface="+mn-cs"/>
              </a:rPr>
              <a:t>  </a:t>
            </a:r>
            <a:r>
              <a:rPr lang="he-IL" sz="4400" b="1" dirty="0" smtClean="0">
                <a:solidFill>
                  <a:srgbClr val="FF0000"/>
                </a:solidFill>
                <a:cs typeface="+mn-cs"/>
              </a:rPr>
              <a:t>+ משפט (פועל)</a:t>
            </a:r>
            <a:endParaRPr lang="he-IL" sz="44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he-IL" sz="8800" b="1" dirty="0" smtClean="0">
                <a:cs typeface="+mn-cs"/>
              </a:rPr>
              <a:t>משפטי סיבה</a:t>
            </a:r>
            <a:endParaRPr lang="he-IL" sz="8800" b="1" dirty="0">
              <a:cs typeface="+mn-cs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5400" b="1" dirty="0">
                <a:cs typeface="+mn-cs"/>
              </a:rPr>
              <a:t>משפטי </a:t>
            </a:r>
            <a:r>
              <a:rPr lang="he-IL" sz="5400" b="1" dirty="0" smtClean="0">
                <a:cs typeface="+mn-cs"/>
              </a:rPr>
              <a:t>סיבה דוגמאות</a:t>
            </a:r>
            <a:endParaRPr lang="he-IL" sz="5400" b="1" dirty="0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0894" y="1669441"/>
            <a:ext cx="2433918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>
                <a:solidFill>
                  <a:srgbClr val="FF0000"/>
                </a:solidFill>
              </a:rPr>
              <a:t>מדוע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50725" y="1695221"/>
            <a:ext cx="2756647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>
                <a:solidFill>
                  <a:srgbClr val="FF0000"/>
                </a:solidFill>
              </a:rPr>
              <a:t>למה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0141" y="2358384"/>
            <a:ext cx="2057400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>
                <a:solidFill>
                  <a:srgbClr val="FF0000"/>
                </a:solidFill>
              </a:rPr>
              <a:t>כי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9326" y="2342419"/>
            <a:ext cx="2756647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>
                <a:solidFill>
                  <a:srgbClr val="FF0000"/>
                </a:solidFill>
              </a:rPr>
              <a:t>מפני ש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4613" y="1669441"/>
            <a:ext cx="3899647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/>
              <a:t>תלמידים,</a:t>
            </a:r>
            <a:endParaRPr lang="he-IL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79775" y="1681713"/>
            <a:ext cx="3012141" cy="5505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/>
              <a:t>אתם באים לאולפן?</a:t>
            </a:r>
            <a:endParaRPr lang="he-IL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422330" y="2349758"/>
            <a:ext cx="4312025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/>
              <a:t>אנחנו באים לאולפן, </a:t>
            </a:r>
            <a:endParaRPr lang="he-IL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55360" y="2345918"/>
            <a:ext cx="4854388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/>
              <a:t>אנחנו רוצים לדעת עברית.</a:t>
            </a:r>
            <a:endParaRPr lang="he-IL" sz="3200" b="1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13" y="3110522"/>
            <a:ext cx="1162050" cy="154305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88" y="3901097"/>
            <a:ext cx="1292225" cy="1504950"/>
          </a:xfrm>
          <a:prstGeom prst="rect">
            <a:avLst/>
          </a:prstGeom>
        </p:spPr>
      </p:pic>
      <p:sp>
        <p:nvSpPr>
          <p:cNvPr id="15" name="מציין מיקום של מספר שקופית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93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1578" y="865013"/>
            <a:ext cx="2756647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>
                <a:solidFill>
                  <a:srgbClr val="FF0000"/>
                </a:solidFill>
              </a:rPr>
              <a:t>למה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1797" y="825231"/>
            <a:ext cx="2433918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>
                <a:solidFill>
                  <a:srgbClr val="FF0000"/>
                </a:solidFill>
              </a:rPr>
              <a:t>מדוע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5000" y="831562"/>
            <a:ext cx="6266329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sz="3200" b="1" dirty="0" smtClean="0"/>
              <a:t>דני,</a:t>
            </a:r>
            <a:endParaRPr lang="he-IL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16693" y="843121"/>
            <a:ext cx="4531659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/>
              <a:t>לא באת לשיעור אתמול?</a:t>
            </a:r>
            <a:endParaRPr lang="he-IL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33562" y="1465730"/>
            <a:ext cx="1990165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>
                <a:solidFill>
                  <a:srgbClr val="FF0000"/>
                </a:solidFill>
              </a:rPr>
              <a:t>כי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9472" y="1451481"/>
            <a:ext cx="1237129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>
                <a:solidFill>
                  <a:srgbClr val="FF0000"/>
                </a:solidFill>
              </a:rPr>
              <a:t>מפני ש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7321" y="1456783"/>
            <a:ext cx="2877671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/>
              <a:t>לא באתי לשיעור,</a:t>
            </a:r>
            <a:endParaRPr lang="he-IL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92825" y="1446781"/>
            <a:ext cx="4174137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/>
              <a:t>נסעתי למשרד הקליטה.</a:t>
            </a:r>
            <a:endParaRPr lang="he-IL" sz="3200" b="1" dirty="0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39" y="3515356"/>
            <a:ext cx="2334409" cy="1667435"/>
          </a:xfrm>
          <a:prstGeom prst="rect">
            <a:avLst/>
          </a:prstGeom>
        </p:spPr>
      </p:pic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22976" y="1196788"/>
            <a:ext cx="3523130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/>
              <a:t>אריאלה, </a:t>
            </a:r>
            <a:endParaRPr lang="he-IL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23722" y="1196797"/>
            <a:ext cx="2971800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>
                <a:solidFill>
                  <a:srgbClr val="FF0000"/>
                </a:solidFill>
              </a:rPr>
              <a:t>מדוע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5636" y="1775018"/>
            <a:ext cx="1761565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>
                <a:solidFill>
                  <a:srgbClr val="FF0000"/>
                </a:solidFill>
              </a:rPr>
              <a:t>כי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5694" y="1788465"/>
            <a:ext cx="1801906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>
                <a:solidFill>
                  <a:srgbClr val="FF0000"/>
                </a:solidFill>
              </a:rPr>
              <a:t>מפני ש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4061" y="1196805"/>
            <a:ext cx="2931458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>
                <a:solidFill>
                  <a:srgbClr val="FF0000"/>
                </a:solidFill>
              </a:rPr>
              <a:t>למה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7939" y="1183345"/>
            <a:ext cx="5069541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/>
              <a:t>לא יצאת לטייל בפארק אתמול?</a:t>
            </a:r>
            <a:endParaRPr lang="he-IL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25234" y="1775017"/>
            <a:ext cx="3738282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/>
              <a:t>לא יצאתי לטייל בפארק,</a:t>
            </a:r>
            <a:endParaRPr lang="he-IL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92077" y="1801918"/>
            <a:ext cx="4935071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/>
              <a:t>ירד גשם חזק.</a:t>
            </a:r>
            <a:endParaRPr lang="he-IL" sz="3200" b="1" dirty="0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31" y="3092824"/>
            <a:ext cx="3462487" cy="337523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2" y="548982"/>
            <a:ext cx="2339787" cy="2339787"/>
          </a:xfrm>
          <a:prstGeom prst="rect">
            <a:avLst/>
          </a:prstGeom>
        </p:spPr>
      </p:pic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4416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6454" y="2523355"/>
            <a:ext cx="1976718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>
                <a:solidFill>
                  <a:srgbClr val="FF0000"/>
                </a:solidFill>
              </a:rPr>
              <a:t>כי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3225" y="2528056"/>
            <a:ext cx="2366683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>
                <a:solidFill>
                  <a:srgbClr val="FF0000"/>
                </a:solidFill>
              </a:rPr>
              <a:t>מפני ש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3390" y="1920589"/>
            <a:ext cx="2070847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>
                <a:solidFill>
                  <a:srgbClr val="FF0000"/>
                </a:solidFill>
              </a:rPr>
              <a:t>למה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4" y="1893694"/>
            <a:ext cx="2353235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>
                <a:solidFill>
                  <a:srgbClr val="FF0000"/>
                </a:solidFill>
              </a:rPr>
              <a:t>מדוע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63323" y="1879062"/>
            <a:ext cx="2823882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/>
              <a:t>שרה,</a:t>
            </a:r>
            <a:endParaRPr lang="he-IL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82583" y="2516955"/>
            <a:ext cx="4827494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/>
              <a:t>דני ורחל שרו ורקדו כל הלילה.</a:t>
            </a:r>
            <a:endParaRPr lang="he-IL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35171" y="1895120"/>
            <a:ext cx="3960159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/>
              <a:t>לא ישנת בלילה?</a:t>
            </a:r>
            <a:endParaRPr lang="he-IL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32856" y="2524518"/>
            <a:ext cx="3603812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dirty="0" smtClean="0"/>
              <a:t>לא ישנתי בלילה,</a:t>
            </a:r>
            <a:endParaRPr lang="he-IL" sz="3200" b="1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65" y="3327497"/>
            <a:ext cx="3334871" cy="2457291"/>
          </a:xfrm>
          <a:prstGeom prst="rect">
            <a:avLst/>
          </a:prstGeom>
        </p:spPr>
      </p:pic>
      <p:pic>
        <p:nvPicPr>
          <p:cNvPr id="12" name="תמונה 11" descr="MB900432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65" y="346166"/>
            <a:ext cx="1828800" cy="1828800"/>
          </a:xfrm>
          <a:prstGeom prst="rect">
            <a:avLst/>
          </a:prstGeom>
        </p:spPr>
      </p:pic>
      <p:sp>
        <p:nvSpPr>
          <p:cNvPr id="13" name="מציין מיקום של מספר שקופית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e-IL" smtClean="0"/>
              <a:pPr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78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F3FC63-BF9C-4B26-82E5-BA4335A36E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מצגת של ציור ים (מסך רחב)</Template>
  <TotalTime>0</TotalTime>
  <Words>691</Words>
  <Application>Microsoft Office PowerPoint</Application>
  <PresentationFormat>מסך רחב</PresentationFormat>
  <Paragraphs>161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7" baseType="lpstr">
      <vt:lpstr>Arial</vt:lpstr>
      <vt:lpstr>Georgia</vt:lpstr>
      <vt:lpstr>Tahoma</vt:lpstr>
      <vt:lpstr>Times New Roman</vt:lpstr>
      <vt:lpstr>Ocean 16x9</vt:lpstr>
      <vt:lpstr>משפטי סיבה, תוצאה ותכלית</vt:lpstr>
      <vt:lpstr>התוכן</vt:lpstr>
      <vt:lpstr>משפטי סיבה</vt:lpstr>
      <vt:lpstr>מי יודע מדוע ולמה לובשת  הזברה פיג'מה?</vt:lpstr>
      <vt:lpstr>משפטי סיבה</vt:lpstr>
      <vt:lpstr>משפטי סיבה דוגמאות</vt:lpstr>
      <vt:lpstr>מצגת של PowerPoint</vt:lpstr>
      <vt:lpstr>מצגת של PowerPoint</vt:lpstr>
      <vt:lpstr>מצגת של PowerPoint</vt:lpstr>
      <vt:lpstr>מצגת של PowerPoint</vt:lpstr>
      <vt:lpstr>מילות סיבה נוספות</vt:lpstr>
      <vt:lpstr>מצגת של PowerPoint</vt:lpstr>
      <vt:lpstr>מילות תוצאה נוספות</vt:lpstr>
      <vt:lpstr>מסיבה לתוצאה - מתוצאה לסיבה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2013-09-17T06:29:37Z</dcterms:created>
  <dcterms:modified xsi:type="dcterms:W3CDTF">2013-10-31T16:26:27Z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