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72" r:id="rId2"/>
    <p:sldId id="274" r:id="rId3"/>
    <p:sldId id="273" r:id="rId4"/>
    <p:sldId id="275" r:id="rId5"/>
    <p:sldId id="256" r:id="rId6"/>
    <p:sldId id="276" r:id="rId7"/>
    <p:sldId id="277" r:id="rId8"/>
    <p:sldId id="258" r:id="rId9"/>
    <p:sldId id="259" r:id="rId10"/>
    <p:sldId id="260" r:id="rId11"/>
    <p:sldId id="261" r:id="rId12"/>
    <p:sldId id="278" r:id="rId13"/>
    <p:sldId id="25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9" r:id="rId22"/>
    <p:sldId id="269" r:id="rId23"/>
    <p:sldId id="280" r:id="rId24"/>
    <p:sldId id="271" r:id="rId25"/>
    <p:sldId id="270" r:id="rId26"/>
    <p:sldId id="281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C125A7-B98F-40E6-91D6-A18BD8D5B3D6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880DC6-43D0-475A-83C0-BCAF0C0FABF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0DC6-43D0-475A-83C0-BCAF0C0FABF7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C5A-3A8C-49D0-AEE9-559F83F33DD4}" type="datetimeFigureOut">
              <a:rPr lang="he-IL" smtClean="0"/>
              <a:pPr/>
              <a:t>י"ט/תמוז/תשע"ב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F5C2-F044-435E-8738-460466E6D97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502;&#1505;&#1502;&#1499;&#1497;&#1501;%20&#1488;&#1493;&#1513;&#1512;&#1492;\&#1488;&#1493;&#1500;&#1508;&#1503;\&#1504;&#1493;&#1513;&#1488;&#1497;&#1501;%20&#1513;&#1493;&#1504;&#1497;&#1501;\&#1492;&#1495;&#1490;&#1497;&#1501;%20&#1493;&#1492;&#1500;&#1493;&#1495;\&#1497;&#1493;&#1501;%20&#1492;&#1502;&#1513;&#1508;&#1495;&#1492;\&#1488;&#1489;&#1488;%20&#1493;&#1489;&#1503;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hra\Desktop\&#1497;&#1492;&#1500;\&#1513;&#1497;&#1512;&#1497;&#1501;\&#1495;&#1497;&#1497;&#1501;%20&#1513;&#1500;&#1497;%20-%20&#1494;&#1492;&#1489;&#1492;%20&#1489;&#1503;.wmv" TargetMode="External"/><Relationship Id="rId4" Type="http://schemas.openxmlformats.org/officeDocument/2006/relationships/hyperlink" Target="http://www.youtube.com/watch?v=E4XOMgpFUX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8333" t="66810" r="11111"/>
          <a:stretch>
            <a:fillRect/>
          </a:stretch>
        </p:blipFill>
        <p:spPr bwMode="auto">
          <a:xfrm>
            <a:off x="2339752" y="4077072"/>
            <a:ext cx="4176464" cy="172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25152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מה לדעתכם יהיה נושא השיעור היום?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rgbClr val="FFC000"/>
                </a:solidFill>
                <a:cs typeface="+mn-cs"/>
              </a:rPr>
              <a:t>מיום האם ליום המשפחה</a:t>
            </a:r>
            <a:endParaRPr lang="he-IL" sz="36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980728"/>
            <a:ext cx="6552728" cy="5661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בעבר, לימדו את הילדים בגנים ובבתי הספר ב"יום האם", שצריך לומר תודה לאימא על  מה שהיא עושה בבית: היא מטפלת בילדים, היא מלמדת אותם ודואגת להם, ומנקה את הבית.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בשנים </a:t>
            </a:r>
            <a:r>
              <a:rPr lang="he-IL" sz="2800" dirty="0"/>
              <a:t>האחרונות יש שינוי אצל הנשים המודרניות. הרבה נשים יוצאות לעבודה, יש להן מקצועות חשובים וגם עבודות הבית הן גם בשביל האישה וגם בשביל הבעל.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יש </a:t>
            </a:r>
            <a:r>
              <a:rPr lang="he-IL" sz="2800" dirty="0"/>
              <a:t>הרבה דברים שהבעל והאישה עושים ביחד בשביל המשפחה,לכן שינו את "יום האם" ל"יום המשפחה". </a:t>
            </a:r>
          </a:p>
        </p:txBody>
      </p:sp>
      <p:pic>
        <p:nvPicPr>
          <p:cNvPr id="7170" name="Picture 2" descr="אמהות,הורות,הורים,חיבוקים,חיוכים,ילדות,ילדים,לחבק,לחייך,משפחות,נשים,צילומים,שמחה"/>
          <p:cNvPicPr>
            <a:picLocks noChangeAspect="1" noChangeArrowheads="1"/>
          </p:cNvPicPr>
          <p:nvPr/>
        </p:nvPicPr>
        <p:blipFill>
          <a:blip r:embed="rId2" cstate="print"/>
          <a:srcRect l="11628" r="12807"/>
          <a:stretch>
            <a:fillRect/>
          </a:stretch>
        </p:blipFill>
        <p:spPr bwMode="auto">
          <a:xfrm>
            <a:off x="7020272" y="692696"/>
            <a:ext cx="1672089" cy="221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3" cstate="print"/>
          <a:srcRect l="11111" r="11111"/>
          <a:stretch>
            <a:fillRect/>
          </a:stretch>
        </p:blipFill>
        <p:spPr bwMode="auto">
          <a:xfrm>
            <a:off x="7020272" y="4077072"/>
            <a:ext cx="1656184" cy="212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אהבות,הבעות,ולנטיין,חברויות,יום ולנטיין,יום ולנטין,יחסים,כרזות,מילים,עלי כותרת,פרחים,רגשות,רומן,רומנטיקה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13" b="27890"/>
          <a:stretch>
            <a:fillRect/>
          </a:stretch>
        </p:blipFill>
        <p:spPr bwMode="auto">
          <a:xfrm>
            <a:off x="7020272" y="3068960"/>
            <a:ext cx="1728192" cy="76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FFC000"/>
                </a:solidFill>
                <a:cs typeface="+mn-cs"/>
              </a:rPr>
              <a:t>מה עושים ביום המשפחה?</a:t>
            </a:r>
            <a:endParaRPr lang="he-IL" sz="40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484784"/>
            <a:ext cx="6480720" cy="43099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ב"יום המשפחה" עושים בגנים ובבתי הספר מסיבות, ומדברים על הקשרים בתוך המשפחה, על אהבה, על עזרה ועל הבנה .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במשפחות </a:t>
            </a:r>
            <a:r>
              <a:rPr lang="he-IL" sz="2800" dirty="0"/>
              <a:t>רבות חוגגים את "יום המשפחה", ויוצאים  ביחד למסעדות או לפיקניקים.   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pic>
        <p:nvPicPr>
          <p:cNvPr id="6146" name="Picture 2" descr="אוכל,אנשים,ארוחות,ארוחות בוקר,בנות,בני אדם,בני-אדם,גברים,ילדות,ילדים,מאכל,מאכלים,מזון,מיץ תפוזים,מיצים,משפחות,משקאות,משקאות קלים,נערות,נשים,סעודות"/>
          <p:cNvPicPr>
            <a:picLocks noChangeAspect="1" noChangeArrowheads="1"/>
          </p:cNvPicPr>
          <p:nvPr/>
        </p:nvPicPr>
        <p:blipFill>
          <a:blip r:embed="rId2" cstate="print"/>
          <a:srcRect l="18614" r="18581"/>
          <a:stretch>
            <a:fillRect/>
          </a:stretch>
        </p:blipFill>
        <p:spPr bwMode="auto">
          <a:xfrm>
            <a:off x="6966706" y="477391"/>
            <a:ext cx="1853766" cy="295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פיקניק משפחת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437112"/>
            <a:ext cx="1828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אהבות,הבעות,ולנטיין,חברויות,יום ולנטיין,יום ולנטין,יחסים,כרזות,מילים,עלי כותרת,פרחים,רגשות,רומן,רומנטיקה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13" b="27890"/>
          <a:stretch>
            <a:fillRect/>
          </a:stretch>
        </p:blipFill>
        <p:spPr bwMode="auto">
          <a:xfrm>
            <a:off x="7020272" y="3529299"/>
            <a:ext cx="1728192" cy="763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67544" y="16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חלק שני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000" b="1" dirty="0" smtClean="0">
                <a:solidFill>
                  <a:srgbClr val="FFC000"/>
                </a:solidFill>
                <a:cs typeface="+mn-cs"/>
              </a:rPr>
              <a:t>ילדיי היקרים</a:t>
            </a:r>
            <a:endParaRPr lang="he-IL" sz="60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026" name="Picture 2" descr="http://www.ynet.co.il/PicServer2/20122005/951191/fear5_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00808"/>
            <a:ext cx="3024336" cy="3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  <a:cs typeface="+mn-cs"/>
              </a:rPr>
              <a:t>ילדיי היקרים</a:t>
            </a:r>
            <a:endParaRPr lang="he-IL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he-IL" sz="2800" b="1" u="sng" smtClean="0"/>
              <a:t>מילים </a:t>
            </a:r>
            <a:r>
              <a:rPr lang="he-IL" sz="2800" b="1" u="sng" smtClean="0"/>
              <a:t>חדש</a:t>
            </a:r>
            <a:r>
              <a:rPr lang="he-IL" sz="2800" b="1" u="sng" smtClean="0"/>
              <a:t>ות</a:t>
            </a:r>
            <a:r>
              <a:rPr lang="he-IL" sz="2800" b="1" u="sng" dirty="0" smtClean="0"/>
              <a:t>:</a:t>
            </a:r>
          </a:p>
          <a:p>
            <a:r>
              <a:rPr lang="he-IL" sz="2800" dirty="0" smtClean="0"/>
              <a:t>התרגשות-                     בלתי מחיק – </a:t>
            </a:r>
          </a:p>
          <a:p>
            <a:r>
              <a:rPr lang="he-IL" sz="2800" dirty="0" smtClean="0"/>
              <a:t>לחלוץ נעליים -                לעשות "פרצופים" – </a:t>
            </a:r>
          </a:p>
          <a:p>
            <a:r>
              <a:rPr lang="he-IL" sz="2800" dirty="0" smtClean="0"/>
              <a:t>בקולי קולות -                 לחטט ב... – </a:t>
            </a:r>
          </a:p>
          <a:p>
            <a:r>
              <a:rPr lang="he-IL" sz="2800" dirty="0" smtClean="0"/>
              <a:t>עלבון -                          לשפוך את... – </a:t>
            </a:r>
          </a:p>
          <a:p>
            <a:r>
              <a:rPr lang="he-IL" sz="2800" dirty="0" smtClean="0"/>
              <a:t>ישירות -                        ערוץ בטלביזיה – </a:t>
            </a:r>
          </a:p>
          <a:p>
            <a:r>
              <a:rPr lang="he-IL" sz="2800" dirty="0" smtClean="0"/>
              <a:t>להירדם -                       לחייך - </a:t>
            </a:r>
          </a:p>
          <a:p>
            <a:endParaRPr lang="he-IL" sz="2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2195736" y="5013176"/>
            <a:ext cx="64807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FFC000"/>
                </a:solidFill>
              </a:rPr>
              <a:t>על מה לדעתכם יהיה קטע הקריאה?</a:t>
            </a:r>
            <a:endParaRPr lang="he-I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  <a:cs typeface="+mn-cs"/>
              </a:rPr>
              <a:t>ילדיי היקרים</a:t>
            </a:r>
            <a:endParaRPr lang="he-IL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/>
              <a:t>יש לי חלום  שכאשר אהיה זקנה ... </a:t>
            </a:r>
            <a:endParaRPr lang="he-IL" b="1" dirty="0" smtClean="0"/>
          </a:p>
          <a:p>
            <a:pPr>
              <a:lnSpc>
                <a:spcPct val="150000"/>
              </a:lnSpc>
            </a:pPr>
            <a:endParaRPr lang="he-IL" dirty="0" smtClean="0"/>
          </a:p>
        </p:txBody>
      </p:sp>
      <p:grpSp>
        <p:nvGrpSpPr>
          <p:cNvPr id="6" name="קבוצה 5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518864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אגור כל פעם בבית של אחד מכם . 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אני בטוחה שהחלום שלי יגרום לכם אושר רב, שמחה </a:t>
            </a:r>
            <a:r>
              <a:rPr kumimoji="0" lang="he-IL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והתרגשות</a:t>
            </a:r>
            <a:r>
              <a:rPr kumimoji="0" lang="he-I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2780928"/>
            <a:ext cx="6840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C000"/>
                </a:solidFill>
              </a:rPr>
              <a:t>מהו לדעתכם החלום?</a:t>
            </a:r>
            <a:endParaRPr lang="he-IL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505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כשאהיה אצלכם בבית ... </a:t>
            </a:r>
            <a:endParaRPr lang="en-US" sz="2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79512" y="1091877"/>
            <a:ext cx="8507288" cy="55054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אצייר על הקירות שלכם בטושים </a:t>
            </a:r>
            <a:r>
              <a:rPr kumimoji="0" lang="he-IL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בלתי מחיקים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אקפוץ על מיטתכם עם נעליים.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כשתקראו לי לאכול אגיד "עוד מעט" ולא אגיע.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אחלוץ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את נעליי ואוריד את הגרביים באמצע הסלון.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אניח את התיק שלי  על השולחן שבמטבח ובכל פעם שתבקשו ממני לסדר אני לא אשמע.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268760"/>
            <a:ext cx="66247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C000"/>
                </a:solidFill>
              </a:rPr>
              <a:t>מה יקרה? מה יהיה?</a:t>
            </a:r>
            <a:endParaRPr lang="he-IL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5505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אדבר עם חברותיי שעה בטלפון </a:t>
            </a:r>
            <a:r>
              <a:rPr lang="he-IL" sz="2800" dirty="0" smtClean="0"/>
              <a:t>ואעשה </a:t>
            </a:r>
            <a:r>
              <a:rPr lang="he-IL" sz="2800" dirty="0"/>
              <a:t>לכם </a:t>
            </a:r>
            <a:r>
              <a:rPr lang="he-IL" sz="2800" u="sng" dirty="0"/>
              <a:t>"פרצופים"</a:t>
            </a:r>
            <a:r>
              <a:rPr lang="he-IL" sz="2800" dirty="0"/>
              <a:t> כשתבקשו ממני לנתק את </a:t>
            </a:r>
            <a:r>
              <a:rPr lang="he-IL" sz="2800" dirty="0" smtClean="0"/>
              <a:t>הטלפון.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בכל פעם שתעירו לי על </a:t>
            </a:r>
            <a:r>
              <a:rPr lang="he-IL" sz="2800" dirty="0" smtClean="0"/>
              <a:t>כך שאני מדברת הרבה </a:t>
            </a:r>
            <a:r>
              <a:rPr lang="he-IL" sz="2800" dirty="0"/>
              <a:t>אבכה </a:t>
            </a:r>
            <a:r>
              <a:rPr lang="he-IL" sz="2800" u="sng" dirty="0"/>
              <a:t>בקולי קולות</a:t>
            </a:r>
            <a:r>
              <a:rPr lang="he-IL" sz="2800" dirty="0"/>
              <a:t> עד שתבקשו ממני </a:t>
            </a:r>
            <a:r>
              <a:rPr lang="he-IL" sz="2800" dirty="0" smtClean="0"/>
              <a:t>סליחה.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כשתהיו </a:t>
            </a:r>
            <a:r>
              <a:rPr lang="he-IL" sz="2800" dirty="0"/>
              <a:t>בשיחת טלפון אבוא להפריע ולשאול </a:t>
            </a:r>
            <a:r>
              <a:rPr lang="he-IL" sz="2800" dirty="0" smtClean="0"/>
              <a:t>שאלות.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כשאסיים להפריע </a:t>
            </a:r>
            <a:r>
              <a:rPr lang="he-IL" sz="2800" u="sng" dirty="0"/>
              <a:t>אחטט</a:t>
            </a:r>
            <a:r>
              <a:rPr lang="he-IL" sz="2800" dirty="0"/>
              <a:t> לכם בכל המקומות : במגירות ובקופסאות אישיות .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כשתבואו להעיר לי אומר  "זו לא אני"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ואלך </a:t>
            </a:r>
            <a:r>
              <a:rPr lang="he-IL" sz="2800" dirty="0"/>
              <a:t>לחדרי ב</a:t>
            </a:r>
            <a:r>
              <a:rPr lang="he-IL" sz="2800" u="sng" dirty="0"/>
              <a:t>עלבון</a:t>
            </a:r>
            <a:r>
              <a:rPr lang="he-IL" sz="2800" dirty="0"/>
              <a:t> עמוק.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0872" y="54868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כשתבקשו ממני לעשות משהו אגיד "למה רק אני"?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u="sng" dirty="0"/>
              <a:t>אשפוך</a:t>
            </a:r>
            <a:r>
              <a:rPr lang="he-IL" sz="2800" dirty="0"/>
              <a:t> מים ומיץ על השולחן ואשתה חלב </a:t>
            </a:r>
            <a:r>
              <a:rPr lang="he-IL" sz="2800" u="sng" dirty="0"/>
              <a:t>ישירות</a:t>
            </a:r>
            <a:r>
              <a:rPr lang="he-IL" sz="2800" dirty="0"/>
              <a:t> מהקרטון.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אשב קרוב </a:t>
            </a:r>
            <a:r>
              <a:rPr lang="he-IL" sz="2800" dirty="0" smtClean="0"/>
              <a:t>מאוד לטלוויזיה </a:t>
            </a:r>
            <a:r>
              <a:rPr lang="he-IL" sz="2800" dirty="0"/>
              <a:t>ואחליף </a:t>
            </a:r>
            <a:r>
              <a:rPr lang="he-IL" sz="2800" u="sng" dirty="0"/>
              <a:t>ערוצים</a:t>
            </a:r>
            <a:r>
              <a:rPr lang="he-IL" sz="2800" dirty="0"/>
              <a:t> כשיתחשק לי.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אאזין בקולי קולות למוזיקה שאני אוהבת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ואחר </a:t>
            </a:r>
            <a:r>
              <a:rPr lang="he-IL" sz="2800" dirty="0"/>
              <a:t>כך אלך לחדרי בלי לכבות את הטלביזיה.</a:t>
            </a:r>
            <a:br>
              <a:rPr lang="he-IL" sz="2800" dirty="0"/>
            </a:br>
            <a:endParaRPr lang="he-IL" sz="2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אמצא תמיד מי שיעשה את הדברים </a:t>
            </a:r>
            <a:r>
              <a:rPr lang="he-IL" sz="2800" dirty="0" smtClean="0"/>
              <a:t>במקומי.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לפני </a:t>
            </a:r>
            <a:r>
              <a:rPr lang="he-IL" sz="2800" dirty="0"/>
              <a:t>השינה אשתה את כוס החלב שלי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ואשכח </a:t>
            </a:r>
            <a:r>
              <a:rPr lang="he-IL" sz="2800" dirty="0"/>
              <a:t>לסגור את המקרר ,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אשכח גם את האורות דולקים ואת החלונות פתוחים </a:t>
            </a:r>
            <a:endParaRPr lang="he-IL" sz="2800" dirty="0" smtClean="0"/>
          </a:p>
          <a:p>
            <a:pPr>
              <a:lnSpc>
                <a:spcPct val="150000"/>
              </a:lnSpc>
            </a:pPr>
            <a:r>
              <a:rPr lang="he-IL" sz="2800" dirty="0" smtClean="0"/>
              <a:t>אבל </a:t>
            </a:r>
            <a:r>
              <a:rPr lang="he-IL" sz="2800" dirty="0"/>
              <a:t>... </a:t>
            </a:r>
            <a:r>
              <a:rPr lang="he-IL" sz="2800" b="1" dirty="0"/>
              <a:t>לא יהיה </a:t>
            </a:r>
            <a:r>
              <a:rPr lang="he-IL" sz="2800" b="1" dirty="0" smtClean="0"/>
              <a:t>איכפת לי... </a:t>
            </a:r>
            <a:endParaRPr lang="he-IL" sz="2800" b="1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55555" r="11111" b="56801"/>
          <a:stretch>
            <a:fillRect/>
          </a:stretch>
        </p:blipFill>
        <p:spPr bwMode="auto">
          <a:xfrm>
            <a:off x="4788024" y="613239"/>
            <a:ext cx="1728192" cy="22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אני בטוחה שכל לילה אחרי </a:t>
            </a:r>
            <a:r>
              <a:rPr lang="he-IL" sz="2800" dirty="0" smtClean="0"/>
              <a:t>כש</a:t>
            </a:r>
            <a:r>
              <a:rPr lang="he-IL" sz="2800" u="sng" dirty="0" smtClean="0"/>
              <a:t>אירדם</a:t>
            </a:r>
            <a:r>
              <a:rPr lang="he-IL" sz="2800" dirty="0" smtClean="0"/>
              <a:t> </a:t>
            </a:r>
            <a:r>
              <a:rPr lang="he-IL" sz="2800" dirty="0"/>
              <a:t>, תכבו לי את </a:t>
            </a:r>
            <a:r>
              <a:rPr lang="he-IL" sz="2800" dirty="0" smtClean="0"/>
              <a:t>האור, </a:t>
            </a:r>
            <a:r>
              <a:rPr lang="he-IL" sz="2800" u="sng" dirty="0"/>
              <a:t>תחייכו </a:t>
            </a:r>
            <a:r>
              <a:rPr lang="he-IL" sz="2800" dirty="0"/>
              <a:t>ותגידו בלב "איזו מתוקה".</a:t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>אני רוצה לשאול אתכם , באמת, ילדיי המתוקים , האם תמיד תחייכו </a:t>
            </a:r>
            <a:r>
              <a:rPr lang="he-IL" sz="2800" dirty="0" smtClean="0"/>
              <a:t>אליי?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או </a:t>
            </a:r>
            <a:r>
              <a:rPr lang="he-IL" sz="2800" dirty="0" smtClean="0"/>
              <a:t>...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שיבוא </a:t>
            </a:r>
            <a:r>
              <a:rPr lang="he-IL" sz="2800" dirty="0"/>
              <a:t>יום ותתחילו לחפש לי מקום שמתאים לאמהות המתנהגות בדיוק כמוני ? </a:t>
            </a:r>
            <a:r>
              <a:rPr lang="he-IL" sz="2800" dirty="0" smtClean="0"/>
              <a:t>:)</a:t>
            </a:r>
          </a:p>
          <a:p>
            <a:pPr>
              <a:lnSpc>
                <a:spcPct val="150000"/>
              </a:lnSpc>
            </a:pPr>
            <a:r>
              <a:rPr lang="he-IL" sz="3500" b="1" dirty="0" smtClean="0"/>
              <a:t>דיון בכיתה על תוכן הקטע.</a:t>
            </a:r>
            <a:endParaRPr lang="en-US" sz="3500" b="1" dirty="0"/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0" y="4725144"/>
            <a:ext cx="9144000" cy="1836205"/>
            <a:chOff x="0" y="4725144"/>
            <a:chExt cx="9144000" cy="1836205"/>
          </a:xfrm>
        </p:grpSpPr>
        <p:sp>
          <p:nvSpPr>
            <p:cNvPr id="5" name="מלבן 4"/>
            <p:cNvSpPr/>
            <p:nvPr/>
          </p:nvSpPr>
          <p:spPr>
            <a:xfrm>
              <a:off x="0" y="5805264"/>
              <a:ext cx="91440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2" descr="http://www.ynet.co.il/PicServer2/20122005/951191/fear5_w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4725144"/>
              <a:ext cx="1468964" cy="1836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67544" y="1772816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חלק שלישי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="1" dirty="0" smtClean="0">
              <a:solidFill>
                <a:srgbClr val="FFC000"/>
              </a:solidFill>
              <a:latin typeface="+mj-lt"/>
              <a:ea typeface="+mj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מטלת צפייה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- שימו לב ליחסים בן האב והבן.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600" b="1" dirty="0" smtClean="0">
                <a:solidFill>
                  <a:srgbClr val="FFC000"/>
                </a:solidFill>
                <a:latin typeface="+mj-lt"/>
                <a:ea typeface="+mj-ea"/>
              </a:rPr>
              <a:t>כתבו מילים במחברת הקשורות לרגשות שיש בסרטון כמו: שמחה, עצב וכד'.</a:t>
            </a:r>
            <a:endParaRPr kumimoji="0" lang="he-IL" sz="26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  <a:cs typeface="+mn-cs"/>
              </a:rPr>
              <a:t>סרטון – אבא ובן</a:t>
            </a:r>
            <a:endParaRPr lang="he-IL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4" name="אבא ובן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47260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67687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C000"/>
                </a:solidFill>
              </a:rPr>
              <a:t>איך הרגשתם כשראיתם את הסרטון? </a:t>
            </a:r>
            <a:endParaRPr lang="he-IL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67544" y="17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חלק רביעי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188640"/>
            <a:ext cx="3635896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/>
              <a:t>חיים שלי</a:t>
            </a:r>
            <a:r>
              <a:rPr lang="en-US" sz="2400" dirty="0" smtClean="0"/>
              <a:t> 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מילים</a:t>
            </a:r>
            <a:r>
              <a:rPr lang="en-US" dirty="0" smtClean="0"/>
              <a:t>: </a:t>
            </a:r>
            <a:r>
              <a:rPr lang="he-IL" dirty="0" smtClean="0"/>
              <a:t>סמדר שיר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לחן</a:t>
            </a:r>
            <a:r>
              <a:rPr lang="en-US" dirty="0" smtClean="0"/>
              <a:t>: </a:t>
            </a:r>
            <a:r>
              <a:rPr lang="he-IL" dirty="0" smtClean="0"/>
              <a:t>משה </a:t>
            </a:r>
            <a:r>
              <a:rPr lang="he-IL" dirty="0" err="1" smtClean="0"/>
              <a:t>דץ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אני נושמת את העור שלך,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נושמת עמוק אל תוך הלב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רוצה לשמור אותך קרוב אלי,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להגן עליך מצל של כאב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אני טועמת </a:t>
            </a:r>
            <a:r>
              <a:rPr lang="he-IL" dirty="0" err="1" smtClean="0"/>
              <a:t>ת'דייסה</a:t>
            </a:r>
            <a:r>
              <a:rPr lang="he-IL" dirty="0" smtClean="0"/>
              <a:t> שלך,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כמו חלה של שבת מתוקה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שתמיד אקדם אותך,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עם עוגה וחיבוק ונשיקה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62743"/>
            <a:ext cx="3960440" cy="42025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dirty="0" smtClean="0"/>
              <a:t>כי אין בעולם אהבה כמו אהבה של </a:t>
            </a:r>
            <a:r>
              <a:rPr lang="he-IL" b="1" dirty="0" err="1" smtClean="0"/>
              <a:t>אמא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he-IL" b="1" dirty="0" smtClean="0"/>
              <a:t>ואין בעולם דאגה כמו דאגה של </a:t>
            </a:r>
            <a:r>
              <a:rPr lang="he-IL" b="1" dirty="0" err="1" smtClean="0"/>
              <a:t>אמא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he-IL" b="1" dirty="0" smtClean="0"/>
              <a:t>ואין בעולם מי שיאהב אותך כמו </a:t>
            </a:r>
            <a:r>
              <a:rPr lang="he-IL" b="1" dirty="0" err="1" smtClean="0"/>
              <a:t>אמא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he-IL" b="1" dirty="0" smtClean="0"/>
              <a:t>רק </a:t>
            </a:r>
            <a:r>
              <a:rPr lang="he-IL" b="1" dirty="0" err="1" smtClean="0"/>
              <a:t>אמא</a:t>
            </a:r>
            <a:r>
              <a:rPr lang="he-IL" b="1" dirty="0" smtClean="0"/>
              <a:t> שלך</a:t>
            </a:r>
            <a:r>
              <a:rPr lang="en-US" b="1" dirty="0" smtClean="0"/>
              <a:t> 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אני חולמת </a:t>
            </a:r>
            <a:r>
              <a:rPr lang="he-IL" dirty="0" err="1" smtClean="0"/>
              <a:t>ת'חיוך</a:t>
            </a:r>
            <a:r>
              <a:rPr lang="he-IL" dirty="0" smtClean="0"/>
              <a:t> שלך,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חולמת שתמיד תחייך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מה לא הייתי עושה בשבילך, חיים שלי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dirty="0" smtClean="0"/>
              <a:t>כדי שממני אף פעם לא תלך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he-IL" b="1" dirty="0" smtClean="0"/>
              <a:t>כי אין בעולם אהבה כמו אהבה של </a:t>
            </a:r>
            <a:r>
              <a:rPr lang="he-IL" b="1" dirty="0" err="1" smtClean="0"/>
              <a:t>אמא</a:t>
            </a:r>
            <a:r>
              <a:rPr lang="en-US" b="1" dirty="0" smtClean="0"/>
              <a:t> </a:t>
            </a:r>
            <a:endParaRPr lang="he-IL" b="1" dirty="0"/>
          </a:p>
        </p:txBody>
      </p:sp>
      <p:pic>
        <p:nvPicPr>
          <p:cNvPr id="5" name="Picture 10" descr="http://cdn.mdjunction.com/components/com_joomlaboard/uploaded/images/oldmom.jpg"/>
          <p:cNvPicPr>
            <a:picLocks noChangeAspect="1" noChangeArrowheads="1"/>
          </p:cNvPicPr>
          <p:nvPr/>
        </p:nvPicPr>
        <p:blipFill>
          <a:blip r:embed="rId2" cstate="print"/>
          <a:srcRect r="3846"/>
          <a:stretch>
            <a:fillRect/>
          </a:stretch>
        </p:blipFill>
        <p:spPr bwMode="auto">
          <a:xfrm>
            <a:off x="0" y="260648"/>
            <a:ext cx="1259632" cy="157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://cdn.mdjunction.com/components/com_joomlaboard/uploaded/images/oldmom.jpg"/>
          <p:cNvPicPr>
            <a:picLocks noChangeAspect="1" noChangeArrowheads="1"/>
          </p:cNvPicPr>
          <p:nvPr/>
        </p:nvPicPr>
        <p:blipFill>
          <a:blip r:embed="rId2" cstate="print"/>
          <a:srcRect r="3846"/>
          <a:stretch>
            <a:fillRect/>
          </a:stretch>
        </p:blipFill>
        <p:spPr bwMode="auto">
          <a:xfrm>
            <a:off x="1475656" y="260648"/>
            <a:ext cx="1259632" cy="157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cdn.mdjunction.com/components/com_joomlaboard/uploaded/images/oldmom.jpg"/>
          <p:cNvPicPr>
            <a:picLocks noChangeAspect="1" noChangeArrowheads="1"/>
          </p:cNvPicPr>
          <p:nvPr/>
        </p:nvPicPr>
        <p:blipFill>
          <a:blip r:embed="rId2" cstate="print"/>
          <a:srcRect r="3846"/>
          <a:stretch>
            <a:fillRect/>
          </a:stretch>
        </p:blipFill>
        <p:spPr bwMode="auto">
          <a:xfrm>
            <a:off x="2987824" y="260648"/>
            <a:ext cx="1259632" cy="157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C000"/>
                </a:solidFill>
                <a:cs typeface="+mn-cs"/>
              </a:rPr>
              <a:t>חיים שלי </a:t>
            </a:r>
            <a:endParaRPr lang="he-IL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4" name="חיים שלי - זהבה בן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192688" cy="4644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99592" y="6309320"/>
            <a:ext cx="69847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http://www.youtube.com/watch?v=E4XOMgpFUX4</a:t>
            </a:r>
            <a:endParaRPr lang="he-IL" dirty="0" smtClean="0"/>
          </a:p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he-IL" sz="2800" b="1" u="sng" dirty="0" smtClean="0">
                <a:solidFill>
                  <a:srgbClr val="FFC000"/>
                </a:solidFill>
                <a:cs typeface="+mn-cs"/>
              </a:rPr>
              <a:t>מטלת סיכום:</a:t>
            </a:r>
            <a:br>
              <a:rPr lang="he-IL" sz="2800" b="1" u="sng" dirty="0" smtClean="0">
                <a:solidFill>
                  <a:srgbClr val="FFC000"/>
                </a:solidFill>
                <a:cs typeface="+mn-cs"/>
              </a:rPr>
            </a:br>
            <a:r>
              <a:rPr lang="he-IL" sz="2800" dirty="0" smtClean="0">
                <a:solidFill>
                  <a:srgbClr val="FFC000"/>
                </a:solidFill>
                <a:cs typeface="+mn-cs"/>
              </a:rPr>
              <a:t/>
            </a:r>
            <a:br>
              <a:rPr lang="he-IL" sz="2800" dirty="0" smtClean="0">
                <a:solidFill>
                  <a:srgbClr val="FFC000"/>
                </a:solidFill>
                <a:cs typeface="+mn-cs"/>
              </a:rPr>
            </a:br>
            <a:r>
              <a:rPr lang="he-IL" sz="2800" dirty="0" smtClean="0">
                <a:solidFill>
                  <a:srgbClr val="FFC000"/>
                </a:solidFill>
                <a:cs typeface="+mn-cs"/>
              </a:rPr>
              <a:t>בחרו דמות במשפחה שהשפיעה עליכם וכתבו עליה.</a:t>
            </a:r>
            <a:r>
              <a:rPr lang="en-US" sz="2800" dirty="0" smtClean="0">
                <a:solidFill>
                  <a:srgbClr val="FFC000"/>
                </a:solidFill>
                <a:cs typeface="+mn-cs"/>
              </a:rPr>
              <a:t/>
            </a:r>
            <a:br>
              <a:rPr lang="en-US" sz="2800" dirty="0" smtClean="0">
                <a:solidFill>
                  <a:srgbClr val="FFC000"/>
                </a:solidFill>
                <a:cs typeface="+mn-cs"/>
              </a:rPr>
            </a:br>
            <a:r>
              <a:rPr lang="en-US" sz="2800" dirty="0" smtClean="0">
                <a:solidFill>
                  <a:srgbClr val="FFC000"/>
                </a:solidFill>
                <a:cs typeface="+mn-cs"/>
              </a:rPr>
              <a:t/>
            </a:r>
            <a:br>
              <a:rPr lang="en-US" sz="2800" dirty="0" smtClean="0">
                <a:solidFill>
                  <a:srgbClr val="FFC000"/>
                </a:solidFill>
                <a:cs typeface="+mn-cs"/>
              </a:rPr>
            </a:br>
            <a:r>
              <a:rPr lang="he-IL" sz="2800" dirty="0" smtClean="0">
                <a:solidFill>
                  <a:srgbClr val="FFC000"/>
                </a:solidFill>
                <a:cs typeface="+mn-cs"/>
              </a:rPr>
              <a:t>שלחו את הסיפור למורה בדוא"ל.</a:t>
            </a:r>
            <a:endParaRPr lang="he-IL" sz="28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026" name="Picture 2" descr="אנשים,הבעות,ילדות,כותב,כתיבה,לימודים,נקבות,סוודרים,עפרונות,צילומים,תלמידים"/>
          <p:cNvPicPr>
            <a:picLocks noChangeAspect="1" noChangeArrowheads="1"/>
          </p:cNvPicPr>
          <p:nvPr/>
        </p:nvPicPr>
        <p:blipFill>
          <a:blip r:embed="rId2" cstate="print"/>
          <a:srcRect l="18190" r="18145"/>
          <a:stretch>
            <a:fillRect/>
          </a:stretch>
        </p:blipFill>
        <p:spPr bwMode="auto">
          <a:xfrm>
            <a:off x="1547664" y="3573016"/>
            <a:ext cx="1512168" cy="2375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8333" r="59722" b="52634"/>
          <a:stretch>
            <a:fillRect/>
          </a:stretch>
        </p:blipFill>
        <p:spPr bwMode="auto">
          <a:xfrm>
            <a:off x="2339752" y="613239"/>
            <a:ext cx="1656184" cy="2455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38889" r="43056" b="56801"/>
          <a:stretch>
            <a:fillRect/>
          </a:stretch>
        </p:blipFill>
        <p:spPr bwMode="auto">
          <a:xfrm>
            <a:off x="3923928" y="613239"/>
            <a:ext cx="936104" cy="223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he-IL" sz="6000" b="1" dirty="0" smtClean="0">
                <a:solidFill>
                  <a:srgbClr val="FFC000"/>
                </a:solidFill>
                <a:cs typeface="+mn-cs"/>
              </a:rPr>
              <a:t>יום המשפחה</a:t>
            </a:r>
            <a:endParaRPr lang="he-IL" sz="60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11560" y="5105400"/>
            <a:ext cx="6400800" cy="1752600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מערך שיעור : אושרה שרביט</a:t>
            </a:r>
            <a:endParaRPr lang="he-IL" sz="2000" dirty="0"/>
          </a:p>
        </p:txBody>
      </p:sp>
      <p:pic>
        <p:nvPicPr>
          <p:cNvPr id="3074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8333" r="11111"/>
          <a:stretch>
            <a:fillRect/>
          </a:stretch>
        </p:blipFill>
        <p:spPr bwMode="auto">
          <a:xfrm>
            <a:off x="3563888" y="2132856"/>
            <a:ext cx="20882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b="1" dirty="0" smtClean="0">
                <a:solidFill>
                  <a:srgbClr val="FFC000"/>
                </a:solidFill>
                <a:cs typeface="+mn-cs"/>
              </a:rPr>
              <a:t>מה אתם יודעים על יום המשפחה?</a:t>
            </a:r>
            <a:br>
              <a:rPr lang="he-IL" b="1" dirty="0" smtClean="0">
                <a:solidFill>
                  <a:srgbClr val="FFC000"/>
                </a:solidFill>
                <a:cs typeface="+mn-cs"/>
              </a:rPr>
            </a:br>
            <a:r>
              <a:rPr lang="he-IL" b="1" dirty="0" smtClean="0">
                <a:solidFill>
                  <a:srgbClr val="FFC000"/>
                </a:solidFill>
                <a:cs typeface="+mn-cs"/>
              </a:rPr>
              <a:t>איך חגגתם את יום המשפחה בעבר?</a:t>
            </a:r>
            <a:endParaRPr lang="he-IL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4" name="Picture 2" descr="אבות,אמהות,בני-אדם,בתי מגורים,בתים,גברים,הורים,ילדות,ילדים,כיסאות,לחייך,משפחות,משקי בית,נשים,פנאי,צילומים,שמח"/>
          <p:cNvPicPr>
            <a:picLocks noChangeAspect="1" noChangeArrowheads="1"/>
          </p:cNvPicPr>
          <p:nvPr/>
        </p:nvPicPr>
        <p:blipFill>
          <a:blip r:embed="rId2" cstate="print"/>
          <a:srcRect l="8333" r="11111"/>
          <a:stretch>
            <a:fillRect/>
          </a:stretch>
        </p:blipFill>
        <p:spPr bwMode="auto">
          <a:xfrm>
            <a:off x="3707904" y="3356992"/>
            <a:ext cx="1800200" cy="223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59087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דיון כיתתי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46754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חלק ראשון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67544" y="4230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לפני הכול... קצת היסטוריה...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82960" y="44624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solidFill>
                  <a:srgbClr val="FFC000"/>
                </a:solidFill>
                <a:cs typeface="+mn-cs"/>
              </a:rPr>
              <a:t>יום האם</a:t>
            </a:r>
            <a:endParaRPr lang="he-IL" sz="40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6419056" cy="36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he-IL" sz="2800" dirty="0"/>
              <a:t>לפני כּמֵאָה שנים החליטו בקונגרס האמריקני לחגוג את "יום האֵם" (אימא) בכל שנה בחודש מאי. </a:t>
            </a:r>
            <a:endParaRPr lang="he-IL" sz="2800" dirty="0" smtClean="0"/>
          </a:p>
          <a:p>
            <a:pPr>
              <a:lnSpc>
                <a:spcPct val="160000"/>
              </a:lnSpc>
            </a:pPr>
            <a:r>
              <a:rPr lang="he-IL" sz="2800" dirty="0" smtClean="0"/>
              <a:t>הרעיון </a:t>
            </a:r>
            <a:r>
              <a:rPr lang="he-IL" sz="2800" dirty="0"/>
              <a:t>היה של אישה בשם אנה </a:t>
            </a:r>
            <a:r>
              <a:rPr lang="he-IL" sz="2800" dirty="0" smtClean="0"/>
              <a:t>ג'ארוויס </a:t>
            </a:r>
            <a:r>
              <a:rPr lang="en-US" sz="1600" b="1" dirty="0"/>
              <a:t>Anna Jarvis</a:t>
            </a:r>
            <a:r>
              <a:rPr lang="he-IL" sz="1600" dirty="0" smtClean="0"/>
              <a:t>. </a:t>
            </a:r>
          </a:p>
          <a:p>
            <a:pPr>
              <a:lnSpc>
                <a:spcPct val="160000"/>
              </a:lnSpc>
            </a:pPr>
            <a:r>
              <a:rPr lang="he-IL" sz="2800" dirty="0" smtClean="0"/>
              <a:t>אחרי </a:t>
            </a:r>
            <a:r>
              <a:rPr lang="he-IL" sz="2800" dirty="0"/>
              <a:t>שאימא שלה מתה, היא הרגישה שחשוב לקבוע יום מיוחד בשנה לכבוד כל האימהות</a:t>
            </a:r>
            <a:r>
              <a:rPr lang="he-IL" sz="2800" dirty="0" smtClean="0"/>
              <a:t>.</a:t>
            </a:r>
          </a:p>
          <a:p>
            <a:pPr>
              <a:lnSpc>
                <a:spcPct val="160000"/>
              </a:lnSpc>
            </a:pPr>
            <a:endParaRPr lang="en-US" sz="2800" dirty="0"/>
          </a:p>
          <a:p>
            <a:pPr>
              <a:lnSpc>
                <a:spcPct val="160000"/>
              </a:lnSpc>
              <a:buNone/>
            </a:pPr>
            <a:endParaRPr lang="he-IL" sz="2800" dirty="0">
              <a:cs typeface="Arial" pitchFamily="34" charset="0"/>
            </a:endParaRPr>
          </a:p>
        </p:txBody>
      </p:sp>
      <p:pic>
        <p:nvPicPr>
          <p:cNvPr id="9220" name="Picture 4" descr="http://t0.gstatic.com/images?q=tbn:ANd9GcShEAmXyG0UZSvGCvdO0NR9zwK4SBOvNCk8smZ3hpcaYbHk4hyc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872208" cy="196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conservapedia.com/images/thumb/d/d4/Mothersdayad1913.png/240px-Mothersdayad19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1861695" cy="398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http://cdn.mdjunction.com/components/com_joomlaboard/uploaded/images/oldmom.jpg"/>
          <p:cNvPicPr>
            <a:picLocks noChangeAspect="1" noChangeArrowheads="1"/>
          </p:cNvPicPr>
          <p:nvPr/>
        </p:nvPicPr>
        <p:blipFill>
          <a:blip r:embed="rId4" cstate="print"/>
          <a:srcRect r="3846"/>
          <a:stretch>
            <a:fillRect/>
          </a:stretch>
        </p:blipFill>
        <p:spPr bwMode="auto">
          <a:xfrm>
            <a:off x="5128678" y="4308074"/>
            <a:ext cx="1603562" cy="2001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4288" y="6237312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אנה ג'ארוויס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b="1" dirty="0" smtClean="0">
                <a:solidFill>
                  <a:srgbClr val="FFC000"/>
                </a:solidFill>
                <a:cs typeface="+mn-cs"/>
              </a:rPr>
              <a:t>יום המשפחה בישראל</a:t>
            </a:r>
            <a:endParaRPr lang="he-IL" sz="3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6192688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e-IL" sz="2400" dirty="0"/>
              <a:t>במדינת ישראל </a:t>
            </a:r>
            <a:r>
              <a:rPr lang="he-IL" sz="2400" dirty="0" smtClean="0"/>
              <a:t>חגגו את </a:t>
            </a:r>
            <a:r>
              <a:rPr lang="he-IL" sz="2400" dirty="0"/>
              <a:t>"יום האם" ב- ל' בחודש שבט (בערך בסוף פברואר). </a:t>
            </a:r>
            <a:endParaRPr lang="he-IL" sz="2400" dirty="0" smtClean="0"/>
          </a:p>
          <a:p>
            <a:pPr>
              <a:lnSpc>
                <a:spcPct val="150000"/>
              </a:lnSpc>
            </a:pPr>
            <a:r>
              <a:rPr lang="he-IL" sz="2400" dirty="0" smtClean="0"/>
              <a:t>החליטו </a:t>
            </a:r>
            <a:r>
              <a:rPr lang="he-IL" sz="2400" dirty="0"/>
              <a:t>לקבוע את "יום האם" בתאריך הזה, כי זהו יום ההולדת של </a:t>
            </a:r>
            <a:r>
              <a:rPr lang="he-IL" sz="2400" b="1" dirty="0"/>
              <a:t>הֶנְרִיי</a:t>
            </a:r>
            <a:r>
              <a:rPr lang="he-IL" sz="2400" b="1" dirty="0" err="1"/>
              <a:t>ֵטָה</a:t>
            </a:r>
            <a:r>
              <a:rPr lang="he-IL" sz="2400" dirty="0"/>
              <a:t> </a:t>
            </a:r>
            <a:r>
              <a:rPr lang="he-IL" sz="2400" b="1" dirty="0" err="1"/>
              <a:t>סֹאל</a:t>
            </a:r>
            <a:r>
              <a:rPr lang="he-IL" sz="2400" b="1" dirty="0"/>
              <a:t>ְד</a:t>
            </a:r>
            <a:r>
              <a:rPr lang="he-IL" sz="2400" dirty="0"/>
              <a:t>. </a:t>
            </a:r>
            <a:endParaRPr lang="he-IL" sz="2400" dirty="0" smtClean="0"/>
          </a:p>
          <a:p>
            <a:pPr>
              <a:lnSpc>
                <a:spcPct val="150000"/>
              </a:lnSpc>
            </a:pPr>
            <a:r>
              <a:rPr lang="he-IL" sz="2400" dirty="0" smtClean="0"/>
              <a:t>הנרייטה </a:t>
            </a:r>
            <a:r>
              <a:rPr lang="he-IL" sz="2400" dirty="0" err="1"/>
              <a:t>סאלד</a:t>
            </a:r>
            <a:r>
              <a:rPr lang="he-IL" sz="2400" dirty="0"/>
              <a:t> נולדה וגדלה בארצות-הברית. היא לא התחתנה, ולא היו לה ילדים, אבל היא פעלה ודאגה כל החיים שלה לילדים, שעלו לארץ בלי משפחה. </a:t>
            </a:r>
            <a:endParaRPr lang="he-IL" sz="2400" dirty="0" smtClean="0"/>
          </a:p>
          <a:p>
            <a:pPr>
              <a:lnSpc>
                <a:spcPct val="150000"/>
              </a:lnSpc>
            </a:pPr>
            <a:r>
              <a:rPr lang="he-IL" sz="2400" dirty="0" smtClean="0"/>
              <a:t>היא </a:t>
            </a:r>
            <a:r>
              <a:rPr lang="he-IL" sz="2400" dirty="0"/>
              <a:t>הקימה בשבילם את </a:t>
            </a:r>
            <a:r>
              <a:rPr lang="he-IL" sz="2400" dirty="0" err="1"/>
              <a:t>אירגון</a:t>
            </a:r>
            <a:r>
              <a:rPr lang="he-IL" sz="2400" dirty="0"/>
              <a:t> "עליית הנוער", שעזר ודאג להם לבית וללימודים, ונתן להם הרגשה של משפחה.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he-IL" sz="2400" dirty="0"/>
          </a:p>
        </p:txBody>
      </p:sp>
      <p:pic>
        <p:nvPicPr>
          <p:cNvPr id="8194" name="Picture 2" descr="http://blog.tapuz.co.il/historic/images/%7BD6EC6EDE-F1C9-4D1B-A848-6901709C7BD3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2016224" cy="285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www.orianit.edu-negev.gov.il/irisshap/sites/homepage/iris/Images/b0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56992"/>
            <a:ext cx="2016224" cy="139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http://aliyathanoar.massuah.org.il/images/hebrew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2773" y="5018393"/>
            <a:ext cx="2035691" cy="129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649</Words>
  <Application>Microsoft Office PowerPoint</Application>
  <PresentationFormat>‫הצגה על המסך (4:3)</PresentationFormat>
  <Paragraphs>82</Paragraphs>
  <Slides>26</Slides>
  <Notes>1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ערכת נושא Office</vt:lpstr>
      <vt:lpstr>שקופית 1</vt:lpstr>
      <vt:lpstr>שקופית 2</vt:lpstr>
      <vt:lpstr>שקופית 3</vt:lpstr>
      <vt:lpstr>שקופית 4</vt:lpstr>
      <vt:lpstr>יום המשפחה</vt:lpstr>
      <vt:lpstr>מה אתם יודעים על יום המשפחה? איך חגגתם את יום המשפחה בעבר?</vt:lpstr>
      <vt:lpstr>שקופית 7</vt:lpstr>
      <vt:lpstr>יום האם</vt:lpstr>
      <vt:lpstr>יום המשפחה בישראל</vt:lpstr>
      <vt:lpstr>מיום האם ליום המשפחה</vt:lpstr>
      <vt:lpstr>מה עושים ביום המשפחה?</vt:lpstr>
      <vt:lpstr>שקופית 12</vt:lpstr>
      <vt:lpstr>ילדיי היקרים</vt:lpstr>
      <vt:lpstr>ילדיי היקרים</vt:lpstr>
      <vt:lpstr>ילדיי היקרים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סרטון – אבא ובן</vt:lpstr>
      <vt:lpstr>שקופית 23</vt:lpstr>
      <vt:lpstr>שקופית 24</vt:lpstr>
      <vt:lpstr>חיים שלי </vt:lpstr>
      <vt:lpstr>מטלת סיכום:  בחרו דמות במשפחה שהשפיעה עליכם וכתבו עליה.  שלחו את הסיפור למורה בדוא"ל.</vt:lpstr>
    </vt:vector>
  </TitlesOfParts>
  <Company>Amdocs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יום המשפחה</dc:title>
  <dc:creator>Oshra</dc:creator>
  <cp:lastModifiedBy>Oshra</cp:lastModifiedBy>
  <cp:revision>9</cp:revision>
  <dcterms:created xsi:type="dcterms:W3CDTF">2012-02-19T18:17:35Z</dcterms:created>
  <dcterms:modified xsi:type="dcterms:W3CDTF">2012-07-09T14:14:05Z</dcterms:modified>
</cp:coreProperties>
</file>