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9" r:id="rId1"/>
  </p:sldMasterIdLst>
  <p:sldIdLst>
    <p:sldId id="280" r:id="rId2"/>
    <p:sldId id="279" r:id="rId3"/>
    <p:sldId id="258" r:id="rId4"/>
    <p:sldId id="266" r:id="rId5"/>
    <p:sldId id="257" r:id="rId6"/>
    <p:sldId id="265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81" r:id="rId23"/>
    <p:sldId id="277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48"/>
    <a:srgbClr val="ED1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8" d="100"/>
          <a:sy n="88" d="100"/>
        </p:scale>
        <p:origin x="-36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927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509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381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118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935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2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559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rot="5400000">
            <a:off x="-3081314" y="3248937"/>
            <a:ext cx="65277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יונית יוגב </a:t>
            </a:r>
            <a:r>
              <a:rPr lang="he-IL" smtClean="0">
                <a:sym typeface="Wingdings" panose="05000000000000000000" pitchFamily="2" charset="2"/>
              </a:rPr>
              <a:t> צוות פיתוח חומרי למידה מתוקשבים  האגף לחינוך מבוגרים  משה"ח 2016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44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639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628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540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BD3-52E7-40A3-BF4C-82E075EDF221}" type="datetimeFigureOut">
              <a:rPr lang="he-IL" smtClean="0"/>
              <a:pPr/>
              <a:t>י"ח/טבת/תשע"ט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31248-A0CE-4D0A-9F33-4DF2C7C54DEE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ציין מיקום של כותרת תחתונה 3"/>
          <p:cNvSpPr txBox="1">
            <a:spLocks/>
          </p:cNvSpPr>
          <p:nvPr userDrawn="1"/>
        </p:nvSpPr>
        <p:spPr>
          <a:xfrm rot="5400000">
            <a:off x="-3178001" y="3248937"/>
            <a:ext cx="6527752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200" dirty="0" smtClean="0"/>
              <a:t>יונית יוגב </a:t>
            </a:r>
            <a:r>
              <a:rPr lang="he-IL" sz="1200" dirty="0" smtClean="0">
                <a:sym typeface="Wingdings" panose="05000000000000000000" pitchFamily="2" charset="2"/>
              </a:rPr>
              <a:t> צוות פיתוח חומרי למידה מתוקשבים  האגף לחינוך מבוגרים  </a:t>
            </a:r>
            <a:r>
              <a:rPr lang="he-IL" sz="1200" dirty="0" err="1" smtClean="0">
                <a:sym typeface="Wingdings" panose="05000000000000000000" pitchFamily="2" charset="2"/>
              </a:rPr>
              <a:t>משה"ח</a:t>
            </a:r>
            <a:r>
              <a:rPr lang="he-IL" sz="1200" dirty="0" smtClean="0">
                <a:sym typeface="Wingdings" panose="05000000000000000000" pitchFamily="2" charset="2"/>
              </a:rPr>
              <a:t> 2016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5010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1600"/>
            <a:ext cx="12192000" cy="68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0856" y="-171399"/>
            <a:ext cx="8229600" cy="1143000"/>
          </a:xfrm>
        </p:spPr>
        <p:txBody>
          <a:bodyPr/>
          <a:lstStyle/>
          <a:p>
            <a:r>
              <a:rPr lang="he-IL" dirty="0" smtClean="0"/>
              <a:t>הן חדשות בעבודה. עדיין </a:t>
            </a:r>
            <a:r>
              <a:rPr lang="he-IL" dirty="0" smtClean="0">
                <a:solidFill>
                  <a:srgbClr val="C00000"/>
                </a:solidFill>
              </a:rPr>
              <a:t>אין</a:t>
            </a:r>
            <a:r>
              <a:rPr lang="he-IL" dirty="0" smtClean="0"/>
              <a:t> </a:t>
            </a:r>
            <a:r>
              <a:rPr lang="he-IL" b="1" dirty="0" smtClean="0"/>
              <a:t>להן</a:t>
            </a:r>
            <a:r>
              <a:rPr lang="he-IL" dirty="0" smtClean="0"/>
              <a:t> ניסיון. 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3339008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>
                <a:latin typeface="+mj-lt"/>
                <a:ea typeface="+mj-ea"/>
                <a:cs typeface="+mj-cs"/>
              </a:rPr>
              <a:t>הן</a:t>
            </a:r>
            <a:r>
              <a:rPr lang="he-IL" sz="4400" dirty="0">
                <a:latin typeface="+mj-lt"/>
                <a:ea typeface="+mj-ea"/>
                <a:cs typeface="+mj-cs"/>
              </a:rPr>
              <a:t> ______-ניסיון.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6080" y="5350416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חסרות</a:t>
            </a:r>
            <a:endParaRPr lang="he-IL" sz="3200" dirty="0">
              <a:solidFill>
                <a:srgbClr val="C00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18434" name="Picture 2" descr="http://www.nanobasque.eu/wNS/imgs/noticias/NB_30072013_136/30_07_13_Tekni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268" y="764705"/>
            <a:ext cx="6670142" cy="455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2593268" y="57898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>
                <a:latin typeface="+mj-lt"/>
                <a:ea typeface="+mj-ea"/>
                <a:cs typeface="+mj-cs"/>
              </a:rPr>
              <a:t>הן</a:t>
            </a:r>
            <a:r>
              <a:rPr lang="he-IL" sz="4400" dirty="0">
                <a:latin typeface="+mj-lt"/>
                <a:ea typeface="+mj-ea"/>
                <a:cs typeface="+mj-cs"/>
              </a:rPr>
              <a:t> ______-ניסיון 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בּעבודה. </a:t>
            </a:r>
            <a:endParaRPr lang="he-I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6080" y="6093838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חסרות</a:t>
            </a:r>
            <a:endParaRPr lang="he-IL" sz="3200" dirty="0">
              <a:solidFill>
                <a:srgbClr val="C00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2584" y="-96507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C00000"/>
                </a:solidFill>
              </a:rPr>
              <a:t>אין</a:t>
            </a:r>
            <a:r>
              <a:rPr lang="he-IL" dirty="0" smtClean="0"/>
              <a:t> </a:t>
            </a:r>
            <a:r>
              <a:rPr lang="he-IL" b="1" dirty="0" smtClean="0"/>
              <a:t>לו</a:t>
            </a:r>
            <a:r>
              <a:rPr lang="he-IL" dirty="0" smtClean="0"/>
              <a:t> סבלנות. 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279576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>
                <a:latin typeface="+mj-lt"/>
                <a:ea typeface="+mj-ea"/>
                <a:cs typeface="+mj-cs"/>
              </a:rPr>
              <a:t>הוא</a:t>
            </a:r>
            <a:r>
              <a:rPr lang="he-IL" sz="4400" dirty="0">
                <a:latin typeface="+mj-lt"/>
                <a:ea typeface="+mj-ea"/>
                <a:cs typeface="+mj-cs"/>
              </a:rPr>
              <a:t> ____-סבלנות.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0016" y="5734998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חֲסַר</a:t>
            </a:r>
            <a:endParaRPr lang="he-IL" sz="3200" dirty="0">
              <a:solidFill>
                <a:srgbClr val="C00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19458" name="Picture 2" descr="http://1.bp.blogspot.com/-Fny5Y-qTnOs/TYfzG_8I5CI/AAAAAAAAAEE/VHgaNTmIfQ0/s1600/instant%2Bgrat%2B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836712"/>
            <a:ext cx="589968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מלבן מעוגל 8"/>
          <p:cNvSpPr/>
          <p:nvPr/>
        </p:nvSpPr>
        <p:spPr>
          <a:xfrm>
            <a:off x="7392144" y="3356992"/>
            <a:ext cx="1584176" cy="2160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3431704" y="1052736"/>
            <a:ext cx="3816424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81200" y="109299"/>
            <a:ext cx="8229600" cy="1143000"/>
          </a:xfrm>
        </p:spPr>
        <p:txBody>
          <a:bodyPr>
            <a:noAutofit/>
          </a:bodyPr>
          <a:lstStyle/>
          <a:p>
            <a:r>
              <a:rPr lang="he-IL" dirty="0" smtClean="0"/>
              <a:t>חמותי אומרת בדיוק מה שהיא חושבת.</a:t>
            </a:r>
            <a:br>
              <a:rPr lang="he-IL" dirty="0" smtClean="0"/>
            </a:br>
            <a:r>
              <a:rPr lang="he-IL" b="1" dirty="0" smtClean="0">
                <a:solidFill>
                  <a:srgbClr val="C00000"/>
                </a:solidFill>
              </a:rPr>
              <a:t>אין</a:t>
            </a:r>
            <a:r>
              <a:rPr lang="he-IL" dirty="0" smtClean="0"/>
              <a:t> </a:t>
            </a:r>
            <a:r>
              <a:rPr lang="he-IL" b="1" dirty="0" smtClean="0"/>
              <a:t>לה</a:t>
            </a:r>
            <a:r>
              <a:rPr lang="he-IL" dirty="0" smtClean="0"/>
              <a:t> טַקְט. 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981200" y="56823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 smtClean="0">
                <a:latin typeface="+mj-lt"/>
                <a:ea typeface="+mj-ea"/>
                <a:cs typeface="+mj-cs"/>
              </a:rPr>
              <a:t>היא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 _____-טַקְט</a:t>
            </a:r>
            <a:r>
              <a:rPr lang="he-IL" sz="4400" dirty="0"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1944" y="5930715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 smtClean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חַסְרַת</a:t>
            </a:r>
            <a:endParaRPr lang="he-IL" sz="3200" dirty="0">
              <a:solidFill>
                <a:srgbClr val="C00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92144" y="3356992"/>
            <a:ext cx="1584176" cy="2160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l="21584" t="26780" r="49085" b="23839"/>
          <a:stretch/>
        </p:blipFill>
        <p:spPr>
          <a:xfrm>
            <a:off x="3719737" y="1404872"/>
            <a:ext cx="4752527" cy="449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2701751" y="4885217"/>
            <a:ext cx="172819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צילום: </a:t>
            </a:r>
            <a:r>
              <a:rPr lang="en-US" sz="1400" dirty="0" err="1" smtClean="0"/>
              <a:t>Gettyimages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46855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91544" y="156457"/>
            <a:ext cx="8229600" cy="1143000"/>
          </a:xfrm>
        </p:spPr>
        <p:txBody>
          <a:bodyPr>
            <a:noAutofit/>
          </a:bodyPr>
          <a:lstStyle/>
          <a:p>
            <a:r>
              <a:rPr lang="he-IL" sz="4800" dirty="0"/>
              <a:t>לַ</a:t>
            </a:r>
            <a:r>
              <a:rPr lang="he-IL" sz="4800" b="1" dirty="0"/>
              <a:t>סיפורים מֵהתנ"ך </a:t>
            </a:r>
            <a:r>
              <a:rPr lang="he-IL" sz="4800" b="1" dirty="0">
                <a:solidFill>
                  <a:srgbClr val="0070C0"/>
                </a:solidFill>
              </a:rPr>
              <a:t>יש</a:t>
            </a:r>
            <a:r>
              <a:rPr lang="he-IL" sz="4800" dirty="0"/>
              <a:t> מַשְמַעוּת.</a:t>
            </a:r>
            <a:br>
              <a:rPr lang="he-IL" sz="4800" dirty="0"/>
            </a:br>
            <a:endParaRPr lang="he-IL" sz="4800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279576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>
                <a:latin typeface="+mj-lt"/>
                <a:ea typeface="+mj-ea"/>
                <a:cs typeface="+mj-cs"/>
              </a:rPr>
              <a:t>הם</a:t>
            </a:r>
            <a:r>
              <a:rPr lang="he-IL" sz="4400" dirty="0">
                <a:latin typeface="+mj-lt"/>
                <a:ea typeface="+mj-ea"/>
                <a:cs typeface="+mj-cs"/>
              </a:rPr>
              <a:t> ______-משמעות. 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7392144" y="3356992"/>
            <a:ext cx="1584176" cy="2160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23" y="960682"/>
            <a:ext cx="6388565" cy="455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35960" y="5763978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בַּעֲלי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80541" y="448926"/>
            <a:ext cx="8229600" cy="1143000"/>
          </a:xfrm>
        </p:spPr>
        <p:txBody>
          <a:bodyPr>
            <a:noAutofit/>
          </a:bodyPr>
          <a:lstStyle/>
          <a:p>
            <a:r>
              <a:rPr lang="he-IL" sz="4800" dirty="0"/>
              <a:t>ל</a:t>
            </a:r>
            <a:r>
              <a:rPr lang="he-IL" sz="4800" b="1" dirty="0"/>
              <a:t>בת </a:t>
            </a:r>
            <a:r>
              <a:rPr lang="he-IL" sz="4800" dirty="0"/>
              <a:t>שלי</a:t>
            </a:r>
            <a:r>
              <a:rPr lang="he-IL" sz="4800" b="1" dirty="0"/>
              <a:t> </a:t>
            </a:r>
            <a:r>
              <a:rPr lang="he-IL" sz="4800" b="1" dirty="0">
                <a:solidFill>
                  <a:srgbClr val="0070C0"/>
                </a:solidFill>
              </a:rPr>
              <a:t>יש</a:t>
            </a:r>
            <a:r>
              <a:rPr lang="he-IL" sz="4800" dirty="0"/>
              <a:t> יֶדַע במחשבים.</a:t>
            </a:r>
            <a:br>
              <a:rPr lang="he-IL" sz="4800" dirty="0"/>
            </a:br>
            <a:endParaRPr lang="he-IL" sz="4800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775520" y="54452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 smtClean="0">
                <a:latin typeface="+mj-lt"/>
                <a:ea typeface="+mj-ea"/>
                <a:cs typeface="+mj-cs"/>
              </a:rPr>
              <a:t>היא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 </a:t>
            </a:r>
            <a:r>
              <a:rPr lang="he-IL" sz="4400" dirty="0">
                <a:latin typeface="+mj-lt"/>
                <a:ea typeface="+mj-ea"/>
                <a:cs typeface="+mj-cs"/>
              </a:rPr>
              <a:t>______-יֶדַע במחשבים. 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7392144" y="3356992"/>
            <a:ext cx="1584176" cy="2160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5807968" y="5693558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בַּעֲלת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1199793"/>
            <a:ext cx="6481725" cy="431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13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95797" y="436723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e-IL" sz="4800" dirty="0"/>
              <a:t>לעומת זאת,</a:t>
            </a:r>
            <a:r>
              <a:rPr lang="he-IL" sz="4800" b="1" dirty="0"/>
              <a:t/>
            </a:r>
            <a:br>
              <a:rPr lang="he-IL" sz="4800" b="1" dirty="0"/>
            </a:br>
            <a:r>
              <a:rPr lang="he-IL" sz="4800" dirty="0"/>
              <a:t>ל</a:t>
            </a:r>
            <a:r>
              <a:rPr lang="he-IL" sz="4800" b="1" dirty="0"/>
              <a:t>סבתא </a:t>
            </a:r>
            <a:r>
              <a:rPr lang="he-IL" sz="4800" dirty="0"/>
              <a:t>שלי</a:t>
            </a:r>
            <a:r>
              <a:rPr lang="he-IL" sz="4800" b="1" dirty="0"/>
              <a:t> </a:t>
            </a:r>
            <a:r>
              <a:rPr lang="he-IL" sz="4800" b="1" dirty="0">
                <a:solidFill>
                  <a:srgbClr val="C00000"/>
                </a:solidFill>
              </a:rPr>
              <a:t>אין</a:t>
            </a:r>
            <a:r>
              <a:rPr lang="he-IL" sz="4800" dirty="0"/>
              <a:t> יֶדַע במחשבים.</a:t>
            </a:r>
            <a:br>
              <a:rPr lang="he-IL" sz="4800" dirty="0"/>
            </a:br>
            <a:endParaRPr lang="he-IL" sz="4800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693168" y="56026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>
                <a:latin typeface="+mj-lt"/>
                <a:ea typeface="+mj-ea"/>
                <a:cs typeface="+mj-cs"/>
              </a:rPr>
              <a:t>היא</a:t>
            </a:r>
            <a:r>
              <a:rPr lang="he-IL" sz="4400" dirty="0">
                <a:latin typeface="+mj-lt"/>
                <a:ea typeface="+mj-ea"/>
                <a:cs typeface="+mj-cs"/>
              </a:rPr>
              <a:t> ______-ידע במחשבים. 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7392144" y="3356992"/>
            <a:ext cx="1584176" cy="2160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433990"/>
            <a:ext cx="6481725" cy="431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34015" y="5894121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חֲסְרַת</a:t>
            </a:r>
            <a:endParaRPr lang="he-IL" sz="3200" dirty="0">
              <a:solidFill>
                <a:srgbClr val="C00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01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02228" y="154156"/>
            <a:ext cx="5295572" cy="1143000"/>
          </a:xfrm>
        </p:spPr>
        <p:txBody>
          <a:bodyPr>
            <a:noAutofit/>
          </a:bodyPr>
          <a:lstStyle/>
          <a:p>
            <a:r>
              <a:rPr lang="he-IL" sz="4800" dirty="0" smtClean="0"/>
              <a:t>ל</a:t>
            </a:r>
            <a:r>
              <a:rPr lang="he-IL" sz="4800" b="1" dirty="0" smtClean="0"/>
              <a:t>דניאל</a:t>
            </a:r>
            <a:r>
              <a:rPr lang="he-IL" sz="4800" dirty="0" smtClean="0"/>
              <a:t> </a:t>
            </a:r>
            <a:r>
              <a:rPr lang="he-IL" sz="4800" b="1" dirty="0" smtClean="0">
                <a:solidFill>
                  <a:srgbClr val="0070C0"/>
                </a:solidFill>
              </a:rPr>
              <a:t>יש</a:t>
            </a:r>
            <a:r>
              <a:rPr lang="he-IL" sz="4800" dirty="0" smtClean="0"/>
              <a:t> תוֹאַר אקדמי.</a:t>
            </a:r>
            <a:r>
              <a:rPr lang="he-IL" sz="4800" dirty="0"/>
              <a:t/>
            </a:r>
            <a:br>
              <a:rPr lang="he-IL" sz="4800" dirty="0"/>
            </a:br>
            <a:endParaRPr lang="he-IL" sz="4800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03684" y="5462017"/>
            <a:ext cx="1198831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dirty="0" smtClean="0">
                <a:latin typeface="+mj-lt"/>
                <a:ea typeface="+mj-ea"/>
                <a:cs typeface="+mj-cs"/>
              </a:rPr>
              <a:t>הוא ____-תואר אקדמי. אבל הוא עדיין ____-ניסיון במקצוע שלו. </a:t>
            </a:r>
            <a:endParaRPr lang="he-I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92144" y="3356992"/>
            <a:ext cx="1584176" cy="2160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34503" t="22640" r="5726" b="5965"/>
          <a:stretch/>
        </p:blipFill>
        <p:spPr>
          <a:xfrm>
            <a:off x="2480832" y="778635"/>
            <a:ext cx="7230336" cy="485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8526340" y="5430857"/>
            <a:ext cx="25922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צילום: </a:t>
            </a:r>
            <a:r>
              <a:rPr lang="en-US" sz="1200" dirty="0" err="1" smtClean="0"/>
              <a:t>Gettyimages</a:t>
            </a:r>
            <a:endParaRPr lang="he-IL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389858" y="5772499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בַּעַל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632" y="6386576"/>
            <a:ext cx="900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תואר אקדמי (ז'): </a:t>
            </a:r>
            <a:r>
              <a:rPr lang="en-US" dirty="0" smtClean="0"/>
              <a:t>academic degree</a:t>
            </a:r>
            <a:r>
              <a:rPr lang="en-US" dirty="0"/>
              <a:t>, </a:t>
            </a:r>
            <a:r>
              <a:rPr lang="en-US" dirty="0" err="1"/>
              <a:t>diplôme</a:t>
            </a:r>
            <a:r>
              <a:rPr lang="en-US" dirty="0"/>
              <a:t> </a:t>
            </a:r>
            <a:r>
              <a:rPr lang="en-US" dirty="0" err="1"/>
              <a:t>d'études</a:t>
            </a:r>
            <a:r>
              <a:rPr lang="en-US" dirty="0"/>
              <a:t> </a:t>
            </a:r>
            <a:r>
              <a:rPr lang="en-US" dirty="0" err="1" smtClean="0"/>
              <a:t>collégiales</a:t>
            </a:r>
            <a:r>
              <a:rPr lang="en-US" dirty="0"/>
              <a:t>,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 smtClean="0"/>
              <a:t>universitario</a:t>
            </a:r>
            <a:r>
              <a:rPr lang="en-US" dirty="0" smtClean="0"/>
              <a:t>, </a:t>
            </a:r>
            <a:r>
              <a:rPr lang="az-Cyrl-AZ" dirty="0"/>
              <a:t>высшее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3896671" y="5772499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חֲסַר</a:t>
            </a:r>
            <a:endParaRPr lang="he-IL" sz="3200" dirty="0">
              <a:solidFill>
                <a:srgbClr val="C00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69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19536" y="-242289"/>
            <a:ext cx="8229600" cy="1143000"/>
          </a:xfrm>
        </p:spPr>
        <p:txBody>
          <a:bodyPr>
            <a:noAutofit/>
          </a:bodyPr>
          <a:lstStyle/>
          <a:p>
            <a:r>
              <a:rPr lang="he-IL" sz="4800" b="1" dirty="0"/>
              <a:t/>
            </a:r>
            <a:br>
              <a:rPr lang="he-IL" sz="4800" b="1" dirty="0"/>
            </a:br>
            <a:r>
              <a:rPr lang="he-IL" sz="4800" dirty="0"/>
              <a:t>ל</a:t>
            </a:r>
            <a:r>
              <a:rPr lang="he-IL" sz="4800" b="1" dirty="0"/>
              <a:t>דנה </a:t>
            </a:r>
            <a:r>
              <a:rPr lang="he-IL" sz="4800" b="1" dirty="0">
                <a:solidFill>
                  <a:srgbClr val="0070C0"/>
                </a:solidFill>
              </a:rPr>
              <a:t>יש</a:t>
            </a:r>
            <a:r>
              <a:rPr lang="he-IL" sz="4800" dirty="0"/>
              <a:t> חיוך מקסים.</a:t>
            </a:r>
            <a:br>
              <a:rPr lang="he-IL" sz="4800" dirty="0"/>
            </a:br>
            <a:endParaRPr lang="he-IL" sz="4800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693168" y="56026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>
                <a:latin typeface="+mj-lt"/>
                <a:ea typeface="+mj-ea"/>
                <a:cs typeface="+mj-cs"/>
              </a:rPr>
              <a:t>היא</a:t>
            </a:r>
            <a:r>
              <a:rPr lang="he-IL" sz="4400" dirty="0">
                <a:latin typeface="+mj-lt"/>
                <a:ea typeface="+mj-ea"/>
                <a:cs typeface="+mj-cs"/>
              </a:rPr>
              <a:t> ______-חיוך מקסים. 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7392144" y="3356992"/>
            <a:ext cx="1584176" cy="2160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16" y="814450"/>
            <a:ext cx="6847463" cy="487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658164" y="5894121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בַּעֲלת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24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82109" y="-251650"/>
            <a:ext cx="8964488" cy="1143000"/>
          </a:xfrm>
        </p:spPr>
        <p:txBody>
          <a:bodyPr>
            <a:noAutofit/>
          </a:bodyPr>
          <a:lstStyle/>
          <a:p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>
                <a:solidFill>
                  <a:srgbClr val="0070C0"/>
                </a:solidFill>
              </a:rPr>
              <a:t>יש</a:t>
            </a:r>
            <a:r>
              <a:rPr lang="he-IL" dirty="0" smtClean="0"/>
              <a:t> להם מקצוע.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049553" y="56722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>
                <a:latin typeface="+mj-lt"/>
                <a:ea typeface="+mj-ea"/>
                <a:cs typeface="+mj-cs"/>
              </a:rPr>
              <a:t>הם</a:t>
            </a:r>
            <a:r>
              <a:rPr lang="he-IL" sz="4400" dirty="0">
                <a:latin typeface="+mj-lt"/>
                <a:ea typeface="+mj-ea"/>
                <a:cs typeface="+mj-cs"/>
              </a:rPr>
              <a:t> 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____-</a:t>
            </a:r>
            <a:r>
              <a:rPr lang="he-IL" sz="4400" dirty="0">
                <a:latin typeface="+mj-lt"/>
                <a:ea typeface="+mj-ea"/>
                <a:cs typeface="+mj-cs"/>
              </a:rPr>
              <a:t>מקצוע. 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7392144" y="3356992"/>
            <a:ext cx="1584176" cy="2160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5447927" y="5999366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בַּעֲלי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75" y="752648"/>
            <a:ext cx="7351505" cy="488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24746" y="-112948"/>
            <a:ext cx="8964488" cy="1143000"/>
          </a:xfrm>
        </p:spPr>
        <p:txBody>
          <a:bodyPr>
            <a:noAutofit/>
          </a:bodyPr>
          <a:lstStyle/>
          <a:p>
            <a:pPr algn="r"/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dirty="0" smtClean="0"/>
              <a:t>דנה לא מצליחה לתקן את הנְזִילָה,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233228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dirty="0" smtClean="0">
                <a:latin typeface="+mj-lt"/>
                <a:ea typeface="+mj-ea"/>
                <a:cs typeface="+mj-cs"/>
              </a:rPr>
              <a:t>לכן </a:t>
            </a:r>
            <a:r>
              <a:rPr lang="he-IL" sz="4400" b="1" dirty="0" smtClean="0">
                <a:latin typeface="+mj-lt"/>
                <a:ea typeface="+mj-ea"/>
                <a:cs typeface="+mj-cs"/>
              </a:rPr>
              <a:t>היא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 מתקשרת ל____-</a:t>
            </a:r>
            <a:r>
              <a:rPr lang="he-IL" sz="4400" dirty="0">
                <a:latin typeface="+mj-lt"/>
                <a:ea typeface="+mj-ea"/>
                <a:cs typeface="+mj-cs"/>
              </a:rPr>
              <a:t>מקצוע. 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7392144" y="3356992"/>
            <a:ext cx="1584176" cy="2160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34504" t="29128" r="18454" b="15183"/>
          <a:stretch/>
        </p:blipFill>
        <p:spPr>
          <a:xfrm>
            <a:off x="2999656" y="1003332"/>
            <a:ext cx="6928413" cy="461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15545" y="9897425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בַּעַל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744142" y="5502900"/>
            <a:ext cx="25922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צילום: </a:t>
            </a:r>
            <a:r>
              <a:rPr lang="en-US" sz="1200" dirty="0" err="1" smtClean="0"/>
              <a:t>Gettyimages</a:t>
            </a:r>
            <a:endParaRPr lang="he-IL" sz="1200" dirty="0"/>
          </a:p>
        </p:txBody>
      </p:sp>
      <p:pic>
        <p:nvPicPr>
          <p:cNvPr id="1026" name="Picture 2" descr="http://www.houstonplumbings.com/plumbing/houston-plumb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21975"/>
            <a:ext cx="2381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35760" y="5829392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בַּעַל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34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10515600" cy="1325563"/>
          </a:xfrm>
        </p:spPr>
        <p:txBody>
          <a:bodyPr>
            <a:normAutofit/>
          </a:bodyPr>
          <a:lstStyle/>
          <a:p>
            <a:r>
              <a:rPr lang="he-IL" dirty="0" smtClean="0"/>
              <a:t>אמיר וקרן גרים בדירה שְׂכוּרָה בבאר-שבע. </a:t>
            </a:r>
            <a:br>
              <a:rPr lang="he-IL" dirty="0" smtClean="0"/>
            </a:b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12" y="2420888"/>
            <a:ext cx="5236840" cy="347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7" y="831594"/>
            <a:ext cx="3693286" cy="276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3" y="3861048"/>
            <a:ext cx="4269854" cy="284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מלבן 5"/>
          <p:cNvSpPr/>
          <p:nvPr/>
        </p:nvSpPr>
        <p:spPr>
          <a:xfrm>
            <a:off x="3813920" y="789449"/>
            <a:ext cx="8189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dirty="0">
                <a:cs typeface="+mj-cs"/>
              </a:rPr>
              <a:t>כל חודש הם משלמים שׂכר-דירה. </a:t>
            </a:r>
          </a:p>
        </p:txBody>
      </p:sp>
      <p:sp>
        <p:nvSpPr>
          <p:cNvPr id="7" name="מלבן 6"/>
          <p:cNvSpPr/>
          <p:nvPr/>
        </p:nvSpPr>
        <p:spPr>
          <a:xfrm>
            <a:off x="4073278" y="1447136"/>
            <a:ext cx="7925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dirty="0">
                <a:cs typeface="+mj-cs"/>
              </a:rPr>
              <a:t>הם נותנים את שׂכר</a:t>
            </a:r>
            <a:r>
              <a:rPr lang="en-US" sz="4400" dirty="0">
                <a:cs typeface="+mj-cs"/>
              </a:rPr>
              <a:t>-</a:t>
            </a:r>
            <a:r>
              <a:rPr lang="he-IL" sz="4400" dirty="0">
                <a:cs typeface="+mj-cs"/>
              </a:rPr>
              <a:t>הדירה ל</a:t>
            </a:r>
            <a:r>
              <a:rPr lang="he-IL" sz="4400" b="1" dirty="0">
                <a:cs typeface="+mj-cs"/>
              </a:rPr>
              <a:t>________</a:t>
            </a:r>
            <a:r>
              <a:rPr lang="he-IL" sz="4400" dirty="0">
                <a:cs typeface="+mj-c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86617" y="5965925"/>
            <a:ext cx="200663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צילום: </a:t>
            </a:r>
            <a:r>
              <a:rPr lang="en-US" sz="1200" dirty="0" err="1" smtClean="0"/>
              <a:t>Bigstock</a:t>
            </a:r>
            <a:endParaRPr lang="he-IL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37176" y="4725866"/>
            <a:ext cx="200663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צילום: </a:t>
            </a:r>
            <a:r>
              <a:rPr lang="en-US" sz="1200" dirty="0" err="1" smtClean="0"/>
              <a:t>Bigstock</a:t>
            </a:r>
            <a:endParaRPr lang="he-IL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069036" y="1611563"/>
            <a:ext cx="25694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007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בעל-הבית</a:t>
            </a:r>
            <a:endParaRPr lang="he-IL" sz="3200" dirty="0">
              <a:solidFill>
                <a:srgbClr val="007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06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22319" y="-163525"/>
            <a:ext cx="4770041" cy="1143000"/>
          </a:xfrm>
        </p:spPr>
        <p:txBody>
          <a:bodyPr>
            <a:noAutofit/>
          </a:bodyPr>
          <a:lstStyle/>
          <a:p>
            <a:pPr algn="r"/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ירדן</a:t>
            </a:r>
            <a:r>
              <a:rPr lang="he-IL" dirty="0" smtClean="0"/>
              <a:t> עברה טסט ראשון!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288769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dirty="0" smtClean="0">
                <a:latin typeface="+mj-lt"/>
                <a:ea typeface="+mj-ea"/>
                <a:cs typeface="+mj-cs"/>
              </a:rPr>
              <a:t>עכשיו </a:t>
            </a:r>
            <a:r>
              <a:rPr lang="he-IL" sz="4400" b="1" dirty="0">
                <a:latin typeface="+mj-lt"/>
                <a:ea typeface="+mj-ea"/>
                <a:cs typeface="+mj-cs"/>
              </a:rPr>
              <a:t>היא</a:t>
            </a:r>
            <a:r>
              <a:rPr lang="he-IL" sz="4400" dirty="0">
                <a:latin typeface="+mj-lt"/>
                <a:ea typeface="+mj-ea"/>
                <a:cs typeface="+mj-cs"/>
              </a:rPr>
              <a:t> 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_____-רִישָיוֹן-נְהִיגָה. </a:t>
            </a:r>
            <a:endParaRPr lang="he-I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92144" y="3356992"/>
            <a:ext cx="1584176" cy="2160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4115545" y="9897425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בַּעַל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444870" y="5812033"/>
            <a:ext cx="25922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צילום: רותם שדה</a:t>
            </a:r>
            <a:endParaRPr lang="he-IL" sz="1200" dirty="0"/>
          </a:p>
        </p:txBody>
      </p:sp>
      <p:pic>
        <p:nvPicPr>
          <p:cNvPr id="2052" name="Picture 4" descr="http://www.rotemsade.co.il/wp-content/uploads/2016/02/facebook_1455197174824-500x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41" y="862335"/>
            <a:ext cx="4271673" cy="498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35960" y="6000328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בַּעֲלת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54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19193" y="-99392"/>
            <a:ext cx="9393104" cy="1143000"/>
          </a:xfrm>
        </p:spPr>
        <p:txBody>
          <a:bodyPr>
            <a:noAutofit/>
          </a:bodyPr>
          <a:lstStyle/>
          <a:p>
            <a:pPr algn="r"/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שירה ומאיה </a:t>
            </a:r>
            <a:r>
              <a:rPr lang="he-IL" dirty="0" smtClean="0"/>
              <a:t>צעירות. יש להן זמן לטייל בעולם.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288769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 smtClean="0">
                <a:latin typeface="+mj-lt"/>
                <a:ea typeface="+mj-ea"/>
                <a:cs typeface="+mj-cs"/>
              </a:rPr>
              <a:t>הן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 עוד לא ______-משפחה. </a:t>
            </a:r>
            <a:endParaRPr lang="he-I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7392144" y="3356992"/>
            <a:ext cx="1584176" cy="21602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4115545" y="9897425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בַּעַל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444870" y="5812033"/>
            <a:ext cx="25922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צילום: רותם שדה</a:t>
            </a:r>
            <a:endParaRPr lang="he-IL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7029" y="6036649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בַּעֲלות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34504" t="22640" r="5725" b="8069"/>
          <a:stretch/>
        </p:blipFill>
        <p:spPr>
          <a:xfrm>
            <a:off x="2716220" y="1054974"/>
            <a:ext cx="7374697" cy="480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2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0" y="2276872"/>
            <a:ext cx="5130938" cy="426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kiftzuba.co.il/wp-content/uploads/40x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26" y="2012062"/>
            <a:ext cx="521459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0" y="260648"/>
            <a:ext cx="7306022" cy="160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78105" y="146883"/>
            <a:ext cx="40324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ln w="12700">
                  <a:solidFill>
                    <a:srgbClr val="41AD48"/>
                  </a:solidFill>
                  <a:prstDash val="solid"/>
                </a:ln>
                <a:solidFill>
                  <a:srgbClr val="ED182A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שלטים מהשטח:</a:t>
            </a:r>
            <a:endParaRPr lang="he-IL" sz="4400" b="1" dirty="0">
              <a:ln w="12700">
                <a:solidFill>
                  <a:srgbClr val="41AD48"/>
                </a:solidFill>
                <a:prstDash val="solid"/>
              </a:ln>
              <a:solidFill>
                <a:srgbClr val="ED182A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212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-99392"/>
            <a:ext cx="11280576" cy="68326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0070C0"/>
                </a:solidFill>
              </a:rPr>
              <a:t>רשמו את השאלות במחברת ושאלו את חבריכם לכיתה:</a:t>
            </a:r>
          </a:p>
          <a:p>
            <a:r>
              <a:rPr lang="he-IL" sz="2800" dirty="0" smtClean="0"/>
              <a:t>1. הַאִם את/ה בעל/ת-רישיון-נהיגה?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2. האם את/ה בעל/ת-משפחה?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3. האם את/ה בעל/ת-תואר אקדמי? אם כן, איזה?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4. האם את/ה בעל/ת- מקצוע? אם כן, איזה?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5. האם את/ה בעל/ת- מכונית פרטית?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6. האם את/ה בעל/ת-ידע במחשבים? ... בהיסטוריה?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7. האם את/ה בעל/ת אזרחוּת האיחוּד האירופי?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8. האם </a:t>
            </a:r>
            <a:r>
              <a:rPr lang="he-IL" sz="2800" dirty="0"/>
              <a:t>יש חסרי-בית רבים בעיר ממנה באת</a:t>
            </a:r>
            <a:r>
              <a:rPr lang="he-IL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9. לדעתך, את/ה בעל/ת-סבלנות? </a:t>
            </a:r>
          </a:p>
          <a:p>
            <a:pPr lvl="1">
              <a:lnSpc>
                <a:spcPct val="150000"/>
              </a:lnSpc>
            </a:pPr>
            <a:r>
              <a:rPr lang="he-IL" sz="2800" dirty="0" smtClean="0"/>
              <a:t>-בעל/ת לב רחב?  -חסר/ת טקט?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63282" t="22640" r="6279" b="5502"/>
          <a:stretch/>
        </p:blipFill>
        <p:spPr>
          <a:xfrm>
            <a:off x="343770" y="548680"/>
            <a:ext cx="3960441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34049" y="5744289"/>
            <a:ext cx="25922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צילום: </a:t>
            </a:r>
            <a:r>
              <a:rPr lang="en-US" sz="1200" dirty="0" err="1" smtClean="0"/>
              <a:t>Gettyimages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794393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91544" y="84019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</a:rPr>
              <a:t>יש</a:t>
            </a:r>
            <a:r>
              <a:rPr lang="he-IL" dirty="0" smtClean="0"/>
              <a:t> </a:t>
            </a:r>
            <a:r>
              <a:rPr lang="he-IL" b="1" dirty="0" smtClean="0"/>
              <a:t>לו</a:t>
            </a:r>
            <a:r>
              <a:rPr lang="he-IL" dirty="0" smtClean="0"/>
              <a:t> בית. הוא משׂכיר את הבית שלו. 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258888" y="53788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dirty="0">
                <a:latin typeface="+mj-lt"/>
                <a:ea typeface="+mj-ea"/>
                <a:cs typeface="+mj-cs"/>
              </a:rPr>
              <a:t>הוא ____-הבית.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8369" y="5677154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בַּעַל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73" y="1088125"/>
            <a:ext cx="7986992" cy="436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nimated broken red left arrow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6656">
            <a:off x="1853086" y="821455"/>
            <a:ext cx="1440160" cy="8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08136" y="188640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C00000"/>
                </a:solidFill>
              </a:rPr>
              <a:t>אין</a:t>
            </a:r>
            <a:r>
              <a:rPr lang="he-IL" dirty="0" smtClean="0"/>
              <a:t> </a:t>
            </a:r>
            <a:r>
              <a:rPr lang="he-IL" b="1" dirty="0" smtClean="0"/>
              <a:t>לו</a:t>
            </a:r>
            <a:r>
              <a:rPr lang="he-IL" dirty="0" smtClean="0"/>
              <a:t> בית. הוא חי ברחוב. 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279798" y="57019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>
                <a:latin typeface="+mj-lt"/>
                <a:ea typeface="+mj-ea"/>
                <a:cs typeface="+mj-cs"/>
              </a:rPr>
              <a:t>הוא</a:t>
            </a:r>
            <a:r>
              <a:rPr lang="he-IL" sz="4400" dirty="0">
                <a:latin typeface="+mj-lt"/>
                <a:ea typeface="+mj-ea"/>
                <a:cs typeface="+mj-cs"/>
              </a:rPr>
              <a:t> ____-בית. 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83220"/>
            <a:ext cx="8418200" cy="440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51984" y="5950322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חֲסַר</a:t>
            </a:r>
            <a:endParaRPr lang="he-IL" sz="3200" dirty="0">
              <a:solidFill>
                <a:srgbClr val="C00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0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000"/>
          </a:xfrm>
          <a:prstGeom prst="rect">
            <a:avLst/>
          </a:prstGeom>
        </p:spPr>
      </p:pic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6278"/>
              </p:ext>
            </p:extLst>
          </p:nvPr>
        </p:nvGraphicFramePr>
        <p:xfrm>
          <a:off x="2783633" y="1700808"/>
          <a:ext cx="6816079" cy="4023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29671"/>
                <a:gridCol w="952387"/>
                <a:gridCol w="2934021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6000" dirty="0" smtClean="0"/>
                        <a:t>בַּעַל-</a:t>
                      </a:r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6000" dirty="0" smtClean="0"/>
                        <a:t>חֲסַר-</a:t>
                      </a:r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6000" dirty="0" smtClean="0"/>
                        <a:t>בַּעֲלַת-</a:t>
                      </a:r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6000" dirty="0" smtClean="0"/>
                        <a:t>חַסְרַת-</a:t>
                      </a:r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6000" dirty="0" smtClean="0"/>
                        <a:t>בַּעֲלֵי-</a:t>
                      </a:r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6000" dirty="0" smtClean="0"/>
                        <a:t>חַסְרֵי-</a:t>
                      </a:r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6000" dirty="0" smtClean="0"/>
                        <a:t>בַּעֲלוֹת-</a:t>
                      </a:r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6000" dirty="0" smtClean="0"/>
                        <a:t>חַסְרוֹת-</a:t>
                      </a:r>
                      <a:endParaRPr lang="he-IL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3619" y="2595057"/>
            <a:ext cx="9361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</a:t>
            </a:r>
            <a:endParaRPr lang="he-I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9776" y="620689"/>
            <a:ext cx="40324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dirty="0"/>
              <a:t>סמיכות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04800" y="-240905"/>
            <a:ext cx="8229600" cy="1143000"/>
          </a:xfrm>
        </p:spPr>
        <p:txBody>
          <a:bodyPr/>
          <a:lstStyle/>
          <a:p>
            <a:r>
              <a:rPr lang="he-IL" dirty="0" smtClean="0">
                <a:solidFill>
                  <a:srgbClr val="0070C0"/>
                </a:solidFill>
              </a:rPr>
              <a:t>יש</a:t>
            </a:r>
            <a:r>
              <a:rPr lang="he-IL" dirty="0" smtClean="0"/>
              <a:t> </a:t>
            </a:r>
            <a:r>
              <a:rPr lang="he-IL" b="1" dirty="0" smtClean="0"/>
              <a:t>לו</a:t>
            </a:r>
            <a:r>
              <a:rPr lang="he-IL" dirty="0" smtClean="0"/>
              <a:t> ניסיון. </a:t>
            </a:r>
            <a:endParaRPr lang="he-IL" dirty="0"/>
          </a:p>
        </p:txBody>
      </p:sp>
      <p:pic>
        <p:nvPicPr>
          <p:cNvPr id="1026" name="Picture 2" descr="http://blogging4jobs.com/wp-content/uploads/2011/05/Age-Discrimination-Conversation-Cul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918" y="681325"/>
            <a:ext cx="5896442" cy="439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2258888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dirty="0">
                <a:latin typeface="+mj-lt"/>
                <a:ea typeface="+mj-ea"/>
                <a:cs typeface="+mj-cs"/>
              </a:rPr>
              <a:t>הוא ____-ניסיון.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5920" y="5157193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בַּעַל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1106760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dirty="0">
                <a:latin typeface="+mj-lt"/>
                <a:ea typeface="+mj-ea"/>
                <a:cs typeface="+mj-cs"/>
              </a:rPr>
              <a:t>הוא ____-ניסיון של 40 שנה.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928" y="5877273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בַּעַל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0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03569" y="43971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C00000"/>
                </a:solidFill>
              </a:rPr>
              <a:t>אין</a:t>
            </a:r>
            <a:r>
              <a:rPr lang="he-IL" dirty="0" smtClean="0"/>
              <a:t> </a:t>
            </a:r>
            <a:r>
              <a:rPr lang="he-IL" b="1" dirty="0" smtClean="0"/>
              <a:t>להם</a:t>
            </a:r>
            <a:r>
              <a:rPr lang="he-IL" dirty="0" smtClean="0"/>
              <a:t> בית. </a:t>
            </a:r>
            <a:r>
              <a:rPr lang="he-IL" smtClean="0"/>
              <a:t>הם </a:t>
            </a:r>
            <a:r>
              <a:rPr lang="he-IL" dirty="0" smtClean="0"/>
              <a:t>חיים ברחוב. 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195574" y="58334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800" dirty="0">
                <a:latin typeface="+mj-lt"/>
                <a:ea typeface="+mj-ea"/>
                <a:cs typeface="+mj-cs"/>
              </a:rPr>
              <a:t>הם ____-בית.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9976" y="6081751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600" dirty="0">
                <a:solidFill>
                  <a:srgbClr val="C00000"/>
                </a:solidFill>
                <a:latin typeface="Guttman Yad-Brush" pitchFamily="2" charset="-79"/>
                <a:cs typeface="Guttman Yad-Brush" pitchFamily="2" charset="-79"/>
              </a:rPr>
              <a:t>חֲסְרֵי</a:t>
            </a:r>
            <a:endParaRPr lang="he-IL" sz="3200" dirty="0">
              <a:solidFill>
                <a:srgbClr val="C0000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80" y="1186971"/>
            <a:ext cx="6195988" cy="464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3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1424" y="44624"/>
            <a:ext cx="8229600" cy="1143000"/>
          </a:xfrm>
        </p:spPr>
        <p:txBody>
          <a:bodyPr/>
          <a:lstStyle/>
          <a:p>
            <a:r>
              <a:rPr lang="he-IL" dirty="0" smtClean="0">
                <a:solidFill>
                  <a:srgbClr val="0070C0"/>
                </a:solidFill>
              </a:rPr>
              <a:t> </a:t>
            </a:r>
            <a:r>
              <a:rPr lang="he-IL" dirty="0" smtClean="0"/>
              <a:t>ל</a:t>
            </a:r>
            <a:r>
              <a:rPr lang="he-IL" b="1" dirty="0" smtClean="0"/>
              <a:t>ד"ר</a:t>
            </a:r>
            <a:r>
              <a:rPr lang="he-IL" dirty="0" smtClean="0"/>
              <a:t> </a:t>
            </a:r>
            <a:r>
              <a:rPr lang="he-IL" b="1" dirty="0" smtClean="0"/>
              <a:t>סלומון</a:t>
            </a:r>
            <a:r>
              <a:rPr lang="he-IL" dirty="0" smtClean="0"/>
              <a:t> </a:t>
            </a:r>
            <a:r>
              <a:rPr lang="he-IL" dirty="0" smtClean="0">
                <a:solidFill>
                  <a:srgbClr val="0070C0"/>
                </a:solidFill>
              </a:rPr>
              <a:t>יש</a:t>
            </a:r>
            <a:r>
              <a:rPr lang="he-IL" dirty="0" smtClean="0"/>
              <a:t> ניסיון. 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847528" y="50851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>
                <a:latin typeface="+mj-lt"/>
                <a:ea typeface="+mj-ea"/>
                <a:cs typeface="+mj-cs"/>
              </a:rPr>
              <a:t>היא</a:t>
            </a:r>
            <a:r>
              <a:rPr lang="he-IL" sz="4400" dirty="0">
                <a:latin typeface="+mj-lt"/>
                <a:ea typeface="+mj-ea"/>
                <a:cs typeface="+mj-cs"/>
              </a:rPr>
              <a:t> _____-ניסיון.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904" y="5373217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בַּעַלת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16386" name="Picture 2" descr="http://baucemag.com/wp-content/uploads/2012/01/african-american-female-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980728"/>
            <a:ext cx="5760640" cy="424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1055440" y="5814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b="1" dirty="0">
                <a:latin typeface="+mj-lt"/>
                <a:ea typeface="+mj-ea"/>
                <a:cs typeface="+mj-cs"/>
              </a:rPr>
              <a:t>היא</a:t>
            </a:r>
            <a:r>
              <a:rPr lang="he-IL" sz="4400" dirty="0">
                <a:latin typeface="+mj-lt"/>
                <a:ea typeface="+mj-ea"/>
                <a:cs typeface="+mj-cs"/>
              </a:rPr>
              <a:t> _____-ניסיון בִּרְפואָה.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1904" y="6167046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בַּעַלת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76073" y="-87684"/>
            <a:ext cx="8229600" cy="1143000"/>
          </a:xfrm>
        </p:spPr>
        <p:txBody>
          <a:bodyPr/>
          <a:lstStyle/>
          <a:p>
            <a:r>
              <a:rPr lang="he-IL" dirty="0" smtClean="0">
                <a:solidFill>
                  <a:srgbClr val="0070C0"/>
                </a:solidFill>
              </a:rPr>
              <a:t>יש</a:t>
            </a:r>
            <a:r>
              <a:rPr lang="he-IL" dirty="0" smtClean="0"/>
              <a:t> </a:t>
            </a:r>
            <a:r>
              <a:rPr lang="he-IL" b="1" dirty="0" smtClean="0"/>
              <a:t>להם</a:t>
            </a:r>
            <a:r>
              <a:rPr lang="he-IL" dirty="0" smtClean="0"/>
              <a:t> ניסיון בעבודה. </a:t>
            </a: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919536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dirty="0">
                <a:latin typeface="+mj-lt"/>
                <a:ea typeface="+mj-ea"/>
                <a:cs typeface="+mj-cs"/>
              </a:rPr>
              <a:t>הם ____-ניסיון.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3912" y="5301209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בַּעֲלֵי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17410" name="Picture 2" descr="http://www.alyunaniya.com/wp-content/uploads/2012/05/Workers-construction-team-source-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908720"/>
            <a:ext cx="6491772" cy="432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1610816" y="5877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400" dirty="0">
                <a:latin typeface="+mj-lt"/>
                <a:ea typeface="+mj-ea"/>
                <a:cs typeface="+mj-cs"/>
              </a:rPr>
              <a:t>הם ____-ניסיון רב.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1904" y="6093297"/>
            <a:ext cx="180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rgbClr val="0070C0"/>
                </a:solidFill>
                <a:latin typeface="Guttman Yad-Brush" pitchFamily="2" charset="-79"/>
                <a:cs typeface="Guttman Yad-Brush" pitchFamily="2" charset="-79"/>
              </a:rPr>
              <a:t>בַּעֲלֵי</a:t>
            </a:r>
            <a:endParaRPr lang="he-IL" sz="3200" dirty="0">
              <a:solidFill>
                <a:srgbClr val="0070C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האירוע המרכזי</Template>
  <TotalTime>8572</TotalTime>
  <Words>393</Words>
  <Application>Microsoft Office PowerPoint</Application>
  <PresentationFormat>מותאם אישית</PresentationFormat>
  <Paragraphs>101</Paragraphs>
  <Slides>23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ערכת נושא Office</vt:lpstr>
      <vt:lpstr>מצגת של PowerPoint</vt:lpstr>
      <vt:lpstr>אמיר וקרן גרים בדירה שְׂכוּרָה בבאר-שבע.  </vt:lpstr>
      <vt:lpstr>יש לו בית. הוא משׂכיר את הבית שלו. </vt:lpstr>
      <vt:lpstr>אין לו בית. הוא חי ברחוב. </vt:lpstr>
      <vt:lpstr>מצגת של PowerPoint</vt:lpstr>
      <vt:lpstr>יש לו ניסיון. </vt:lpstr>
      <vt:lpstr>אין להם בית. הם חיים ברחוב. </vt:lpstr>
      <vt:lpstr> לד"ר סלומון יש ניסיון. </vt:lpstr>
      <vt:lpstr>יש להם ניסיון בעבודה. </vt:lpstr>
      <vt:lpstr>הן חדשות בעבודה. עדיין אין להן ניסיון. </vt:lpstr>
      <vt:lpstr>אין לו סבלנות. </vt:lpstr>
      <vt:lpstr>חמותי אומרת בדיוק מה שהיא חושבת. אין לה טַקְט. </vt:lpstr>
      <vt:lpstr>לַסיפורים מֵהתנ"ך יש מַשְמַעוּת. </vt:lpstr>
      <vt:lpstr>לבת שלי יש יֶדַע במחשבים. </vt:lpstr>
      <vt:lpstr>לעומת זאת, לסבתא שלי אין יֶדַע במחשבים. </vt:lpstr>
      <vt:lpstr>לדניאל יש תוֹאַר אקדמי. </vt:lpstr>
      <vt:lpstr> לדנה יש חיוך מקסים. </vt:lpstr>
      <vt:lpstr> יש להם מקצוע. </vt:lpstr>
      <vt:lpstr> דנה לא מצליחה לתקן את הנְזִילָה, </vt:lpstr>
      <vt:lpstr> ירדן עברה טסט ראשון! </vt:lpstr>
      <vt:lpstr> שירה ומאיה צעירות. יש להן זמן לטייל בעולם. 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בַּעַל-  חֲסַר-</dc:title>
  <dc:creator>USER</dc:creator>
  <cp:lastModifiedBy>Student</cp:lastModifiedBy>
  <cp:revision>271</cp:revision>
  <dcterms:created xsi:type="dcterms:W3CDTF">2015-08-26T07:58:02Z</dcterms:created>
  <dcterms:modified xsi:type="dcterms:W3CDTF">2018-12-26T09:05:17Z</dcterms:modified>
</cp:coreProperties>
</file>