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9" r:id="rId4"/>
    <p:sldId id="258" r:id="rId5"/>
    <p:sldId id="260" r:id="rId6"/>
    <p:sldId id="261" r:id="rId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p:scale>
          <a:sx n="76" d="100"/>
          <a:sy n="76" d="100"/>
        </p:scale>
        <p:origin x="-120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8" name="כותרת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he-IL" smtClean="0"/>
              <a:t>לחץ כדי לערוך סגנון כותרת של תבנית בסיס</a:t>
            </a:r>
            <a:endParaRPr kumimoji="0" lang="en-US"/>
          </a:p>
        </p:txBody>
      </p:sp>
      <p:sp>
        <p:nvSpPr>
          <p:cNvPr id="9" name="כותרת משנה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28" name="מציין מיקום של תאריך 27"/>
          <p:cNvSpPr>
            <a:spLocks noGrp="1"/>
          </p:cNvSpPr>
          <p:nvPr>
            <p:ph type="dt" sz="half" idx="10"/>
          </p:nvPr>
        </p:nvSpPr>
        <p:spPr>
          <a:xfrm>
            <a:off x="6400800" y="6355080"/>
            <a:ext cx="2286000" cy="365760"/>
          </a:xfrm>
        </p:spPr>
        <p:txBody>
          <a:bodyPr/>
          <a:lstStyle>
            <a:lvl1pPr>
              <a:defRPr sz="1400"/>
            </a:lvl1pPr>
          </a:lstStyle>
          <a:p>
            <a:fld id="{980CA562-C444-44A7-AE72-DF48C2EFB505}" type="datetimeFigureOut">
              <a:rPr lang="he-IL" smtClean="0"/>
              <a:pPr/>
              <a:t>כ"ג/תמוז/תשע"ב</a:t>
            </a:fld>
            <a:endParaRPr lang="he-IL"/>
          </a:p>
        </p:txBody>
      </p:sp>
      <p:sp>
        <p:nvSpPr>
          <p:cNvPr id="17" name="מציין מיקום של כותרת תחתונה 16"/>
          <p:cNvSpPr>
            <a:spLocks noGrp="1"/>
          </p:cNvSpPr>
          <p:nvPr>
            <p:ph type="ftr" sz="quarter" idx="11"/>
          </p:nvPr>
        </p:nvSpPr>
        <p:spPr>
          <a:xfrm>
            <a:off x="2898648" y="6355080"/>
            <a:ext cx="3474720" cy="365760"/>
          </a:xfrm>
        </p:spPr>
        <p:txBody>
          <a:bodyPr/>
          <a:lstStyle/>
          <a:p>
            <a:endParaRPr lang="he-IL"/>
          </a:p>
        </p:txBody>
      </p:sp>
      <p:sp>
        <p:nvSpPr>
          <p:cNvPr id="29" name="מציין מיקום של מספר שקופית 28"/>
          <p:cNvSpPr>
            <a:spLocks noGrp="1"/>
          </p:cNvSpPr>
          <p:nvPr>
            <p:ph type="sldNum" sz="quarter" idx="12"/>
          </p:nvPr>
        </p:nvSpPr>
        <p:spPr>
          <a:xfrm>
            <a:off x="1216152" y="6355080"/>
            <a:ext cx="1219200" cy="365760"/>
          </a:xfrm>
        </p:spPr>
        <p:txBody>
          <a:bodyPr/>
          <a:lstStyle/>
          <a:p>
            <a:fld id="{3A549036-0A02-4D4B-B893-162A3DC968E6}" type="slidenum">
              <a:rPr lang="he-IL" smtClean="0"/>
              <a:pPr/>
              <a:t>‹#›</a:t>
            </a:fld>
            <a:endParaRPr lang="he-IL"/>
          </a:p>
        </p:txBody>
      </p:sp>
      <p:sp>
        <p:nvSpPr>
          <p:cNvPr id="21" name="מלבן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מלבן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מלבן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מלבן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549036-0A02-4D4B-B893-162A3DC968E6}"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549036-0A02-4D4B-B893-162A3DC968E6}" type="slidenum">
              <a:rPr lang="he-IL" smtClean="0"/>
              <a:pPr/>
              <a:t>‹#›</a:t>
            </a:fld>
            <a:endParaRPr lang="he-IL"/>
          </a:p>
        </p:txBody>
      </p:sp>
      <p:sp>
        <p:nvSpPr>
          <p:cNvPr id="7" name="מחבר ישר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משולש שווה שוקיים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מחבר ישר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4" name="מציין מיקום של תאריך 3"/>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549036-0A02-4D4B-B893-162A3DC968E6}" type="slidenum">
              <a:rPr lang="he-IL" smtClean="0"/>
              <a:pPr/>
              <a:t>‹#›</a:t>
            </a:fld>
            <a:endParaRPr lang="he-IL"/>
          </a:p>
        </p:txBody>
      </p:sp>
      <p:sp>
        <p:nvSpPr>
          <p:cNvPr id="8" name="מציין מיקום תוכן 7"/>
          <p:cNvSpPr>
            <a:spLocks noGrp="1"/>
          </p:cNvSpPr>
          <p:nvPr>
            <p:ph sz="quarter" idx="1"/>
          </p:nvPr>
        </p:nvSpPr>
        <p:spPr>
          <a:xfrm>
            <a:off x="457200" y="1219200"/>
            <a:ext cx="8229600" cy="493776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a:xfrm>
            <a:off x="6400800" y="6355080"/>
            <a:ext cx="2286000" cy="365760"/>
          </a:xfrm>
        </p:spPr>
        <p:txBody>
          <a:bodyPr/>
          <a:lstStyle/>
          <a:p>
            <a:fld id="{980CA562-C444-44A7-AE72-DF48C2EFB505}" type="datetimeFigureOut">
              <a:rPr lang="he-IL" smtClean="0"/>
              <a:pPr/>
              <a:t>כ"ג/תמוז/תשע"ב</a:t>
            </a:fld>
            <a:endParaRPr lang="he-IL"/>
          </a:p>
        </p:txBody>
      </p:sp>
      <p:sp>
        <p:nvSpPr>
          <p:cNvPr id="5" name="מציין מיקום של כותרת תחתונה 4"/>
          <p:cNvSpPr>
            <a:spLocks noGrp="1"/>
          </p:cNvSpPr>
          <p:nvPr>
            <p:ph type="ftr" sz="quarter" idx="11"/>
          </p:nvPr>
        </p:nvSpPr>
        <p:spPr>
          <a:xfrm>
            <a:off x="2898648" y="6355080"/>
            <a:ext cx="3474720" cy="365760"/>
          </a:xfrm>
        </p:spPr>
        <p:txBody>
          <a:bodyPr/>
          <a:lstStyle/>
          <a:p>
            <a:endParaRPr lang="he-IL"/>
          </a:p>
        </p:txBody>
      </p:sp>
      <p:sp>
        <p:nvSpPr>
          <p:cNvPr id="6" name="מציין מיקום של מספר שקופית 5"/>
          <p:cNvSpPr>
            <a:spLocks noGrp="1"/>
          </p:cNvSpPr>
          <p:nvPr>
            <p:ph type="sldNum" sz="quarter" idx="12"/>
          </p:nvPr>
        </p:nvSpPr>
        <p:spPr>
          <a:xfrm>
            <a:off x="1069848" y="6355080"/>
            <a:ext cx="1520952" cy="365760"/>
          </a:xfrm>
        </p:spPr>
        <p:txBody>
          <a:bodyPr/>
          <a:lstStyle/>
          <a:p>
            <a:fld id="{3A549036-0A02-4D4B-B893-162A3DC968E6}" type="slidenum">
              <a:rPr lang="he-IL" smtClean="0"/>
              <a:pPr/>
              <a:t>‹#›</a:t>
            </a:fld>
            <a:endParaRPr lang="he-IL"/>
          </a:p>
        </p:txBody>
      </p:sp>
      <p:sp>
        <p:nvSpPr>
          <p:cNvPr id="7" name="מלבן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מלבן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28600"/>
            <a:ext cx="8229600" cy="914400"/>
          </a:xfrm>
        </p:spPr>
        <p:txBody>
          <a:bodyPr/>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3A549036-0A02-4D4B-B893-162A3DC968E6}" type="slidenum">
              <a:rPr lang="he-IL" smtClean="0"/>
              <a:pPr/>
              <a:t>‹#›</a:t>
            </a:fld>
            <a:endParaRPr lang="he-IL"/>
          </a:p>
        </p:txBody>
      </p:sp>
      <p:sp>
        <p:nvSpPr>
          <p:cNvPr id="9" name="מציין מיקום תוכן 8"/>
          <p:cNvSpPr>
            <a:spLocks noGrp="1"/>
          </p:cNvSpPr>
          <p:nvPr>
            <p:ph sz="quarter" idx="1"/>
          </p:nvPr>
        </p:nvSpPr>
        <p:spPr>
          <a:xfrm>
            <a:off x="457200" y="1219200"/>
            <a:ext cx="4041648" cy="493776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1" name="מציין מיקום תוכן 10"/>
          <p:cNvSpPr>
            <a:spLocks noGrp="1"/>
          </p:cNvSpPr>
          <p:nvPr>
            <p:ph sz="quarter" idx="2"/>
          </p:nvPr>
        </p:nvSpPr>
        <p:spPr>
          <a:xfrm>
            <a:off x="4632198" y="1216152"/>
            <a:ext cx="4041648" cy="493776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28600"/>
            <a:ext cx="8229600" cy="914400"/>
          </a:xfrm>
        </p:spPr>
        <p:txBody>
          <a:bodyPr anchor="ctr"/>
          <a:lstStyle>
            <a:lvl1pPr>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7" name="מציין מיקום של תאריך 6"/>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3A549036-0A02-4D4B-B893-162A3DC968E6}" type="slidenum">
              <a:rPr lang="he-IL" smtClean="0"/>
              <a:pPr/>
              <a:t>‹#›</a:t>
            </a:fld>
            <a:endParaRPr lang="he-IL"/>
          </a:p>
        </p:txBody>
      </p:sp>
      <p:sp>
        <p:nvSpPr>
          <p:cNvPr id="11" name="מציין מיקום תוכן 10"/>
          <p:cNvSpPr>
            <a:spLocks noGrp="1"/>
          </p:cNvSpPr>
          <p:nvPr>
            <p:ph sz="quarter" idx="2"/>
          </p:nvPr>
        </p:nvSpPr>
        <p:spPr>
          <a:xfrm>
            <a:off x="457200" y="2133600"/>
            <a:ext cx="4038600" cy="40386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3" name="מציין מיקום תוכן 12"/>
          <p:cNvSpPr>
            <a:spLocks noGrp="1"/>
          </p:cNvSpPr>
          <p:nvPr>
            <p:ph sz="quarter" idx="4"/>
          </p:nvPr>
        </p:nvSpPr>
        <p:spPr>
          <a:xfrm>
            <a:off x="4648200" y="2133600"/>
            <a:ext cx="4038600" cy="40386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28600"/>
            <a:ext cx="8229600" cy="914400"/>
          </a:xfrm>
        </p:spPr>
        <p:txBody>
          <a:bodyP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3A549036-0A02-4D4B-B893-162A3DC968E6}" type="slidenum">
              <a:rPr lang="he-IL" smtClean="0"/>
              <a:pPr/>
              <a:t>‹#›</a:t>
            </a:fld>
            <a:endParaRPr lang="he-IL"/>
          </a:p>
        </p:txBody>
      </p:sp>
      <p:sp>
        <p:nvSpPr>
          <p:cNvPr id="6" name="משולש שווה שוקיים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3A549036-0A02-4D4B-B893-162A3DC968E6}" type="slidenum">
              <a:rPr lang="he-IL" smtClean="0"/>
              <a:pPr/>
              <a:t>‹#›</a:t>
            </a:fld>
            <a:endParaRPr lang="he-IL"/>
          </a:p>
        </p:txBody>
      </p:sp>
      <p:sp>
        <p:nvSpPr>
          <p:cNvPr id="5" name="מחבר ישר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משולש שווה שוקיים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3A549036-0A02-4D4B-B893-162A3DC968E6}" type="slidenum">
              <a:rPr lang="he-IL" smtClean="0"/>
              <a:pPr/>
              <a:t>‹#›</a:t>
            </a:fld>
            <a:endParaRPr lang="he-IL"/>
          </a:p>
        </p:txBody>
      </p:sp>
      <p:sp>
        <p:nvSpPr>
          <p:cNvPr id="8" name="מחבר ישר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מחבר ישר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משולש שווה שוקיים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ציין מיקום תוכן 11"/>
          <p:cNvSpPr>
            <a:spLocks noGrp="1"/>
          </p:cNvSpPr>
          <p:nvPr>
            <p:ph sz="quarter" idx="1"/>
          </p:nvPr>
        </p:nvSpPr>
        <p:spPr>
          <a:xfrm>
            <a:off x="304800" y="304800"/>
            <a:ext cx="5715000" cy="5715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he-IL" smtClean="0"/>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he-IL" smtClean="0"/>
              <a:t>לחץ על הסמל כדי להוסיף תמונה</a:t>
            </a:r>
            <a:endParaRPr kumimoji="0" lang="en-US" dirty="0"/>
          </a:p>
        </p:txBody>
      </p:sp>
      <p:sp>
        <p:nvSpPr>
          <p:cNvPr id="4" name="מציין מיקום טקסט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980CA562-C444-44A7-AE72-DF48C2EFB505}" type="datetimeFigureOut">
              <a:rPr lang="he-IL" smtClean="0"/>
              <a:pPr/>
              <a:t>כ"ג/תמוז/תשע"ב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3A549036-0A02-4D4B-B893-162A3DC968E6}" type="slidenum">
              <a:rPr lang="he-IL" smtClean="0"/>
              <a:pPr/>
              <a:t>‹#›</a:t>
            </a:fld>
            <a:endParaRPr lang="he-IL"/>
          </a:p>
        </p:txBody>
      </p:sp>
      <p:sp>
        <p:nvSpPr>
          <p:cNvPr id="8" name="מחבר ישר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משולש שווה שוקיים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מלבן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5400000" scaled="0"/>
          <a:tileRect/>
        </a:gradFill>
        <a:effectLst/>
      </p:bgPr>
    </p:bg>
    <p:spTree>
      <p:nvGrpSpPr>
        <p:cNvPr id="1" name=""/>
        <p:cNvGrpSpPr/>
        <p:nvPr/>
      </p:nvGrpSpPr>
      <p:grpSpPr>
        <a:xfrm>
          <a:off x="0" y="0"/>
          <a:ext cx="0" cy="0"/>
          <a:chOff x="0" y="0"/>
          <a:chExt cx="0" cy="0"/>
        </a:xfrm>
      </p:grpSpPr>
      <p:sp>
        <p:nvSpPr>
          <p:cNvPr id="22" name="מציין מיקום של כותרת 21"/>
          <p:cNvSpPr>
            <a:spLocks noGrp="1"/>
          </p:cNvSpPr>
          <p:nvPr>
            <p:ph type="title"/>
          </p:nvPr>
        </p:nvSpPr>
        <p:spPr>
          <a:xfrm>
            <a:off x="457200" y="152400"/>
            <a:ext cx="8229600" cy="990600"/>
          </a:xfrm>
          <a:prstGeom prst="rect">
            <a:avLst/>
          </a:prstGeom>
        </p:spPr>
        <p:txBody>
          <a:bodyPr vert="horz" anchor="b" anchorCtr="0">
            <a:normAutofit/>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4" name="מציין מיקום של תאריך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80CA562-C444-44A7-AE72-DF48C2EFB505}" type="datetimeFigureOut">
              <a:rPr lang="he-IL" smtClean="0"/>
              <a:pPr/>
              <a:t>כ"ג/תמוז/תשע"ב</a:t>
            </a:fld>
            <a:endParaRPr lang="he-IL"/>
          </a:p>
        </p:txBody>
      </p:sp>
      <p:sp>
        <p:nvSpPr>
          <p:cNvPr id="3" name="מציין מיקום של כותרת תחתונה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he-IL"/>
          </a:p>
        </p:txBody>
      </p:sp>
      <p:sp>
        <p:nvSpPr>
          <p:cNvPr id="23" name="מציין מיקום של מספר שקופית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3A549036-0A02-4D4B-B893-162A3DC968E6}" type="slidenum">
              <a:rPr lang="he-IL" smtClean="0"/>
              <a:pPr/>
              <a:t>‹#›</a:t>
            </a:fld>
            <a:endParaRPr lang="he-IL"/>
          </a:p>
        </p:txBody>
      </p:sp>
      <p:sp>
        <p:nvSpPr>
          <p:cNvPr id="28" name="מחבר ישר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מחבר ישר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משולש שווה שוקיים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200" kern="120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r" rtl="1"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r" rtl="1"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r" rtl="1"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r" rtl="1"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r" rtl="1"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r" rtl="1"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r" rtl="1"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r" rtl="1"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voki.com/pickup.php?scid=6342987&amp;height=400&amp;width=300" TargetMode="External"/><Relationship Id="rId2" Type="http://schemas.openxmlformats.org/officeDocument/2006/relationships/hyperlink" Target="https://skydrive.live.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k12.shenkar.ac.il/mod/quiz/view.php?id=10205" TargetMode="External"/><Relationship Id="rId2" Type="http://schemas.openxmlformats.org/officeDocument/2006/relationships/hyperlink" Target="https://skydrive.live.com/view.aspx?cid=FB1F1FB97B0FB835&amp;resid=FB1F1FB97B0FB835!11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142976" y="3643314"/>
            <a:ext cx="7072362" cy="1285884"/>
          </a:xfrm>
          <a:solidFill>
            <a:schemeClr val="accent4">
              <a:lumMod val="50000"/>
            </a:schemeClr>
          </a:solidFill>
        </p:spPr>
        <p:txBody>
          <a:bodyPr>
            <a:normAutofit/>
          </a:bodyPr>
          <a:lstStyle/>
          <a:p>
            <a:pPr algn="ctr"/>
            <a:r>
              <a:rPr lang="he-IL" b="1" dirty="0" smtClean="0">
                <a:solidFill>
                  <a:schemeClr val="bg1"/>
                </a:solidFill>
                <a:cs typeface="+mn-cs"/>
              </a:rPr>
              <a:t>עבודה מסכמת במסגרת </a:t>
            </a:r>
            <a:r>
              <a:rPr lang="en-US" dirty="0" smtClean="0">
                <a:solidFill>
                  <a:schemeClr val="bg1"/>
                </a:solidFill>
                <a:cs typeface="+mn-cs"/>
              </a:rPr>
              <a:t/>
            </a:r>
            <a:br>
              <a:rPr lang="en-US" dirty="0" smtClean="0">
                <a:solidFill>
                  <a:schemeClr val="bg1"/>
                </a:solidFill>
                <a:cs typeface="+mn-cs"/>
              </a:rPr>
            </a:br>
            <a:r>
              <a:rPr lang="he-IL" b="1" dirty="0" smtClean="0">
                <a:solidFill>
                  <a:schemeClr val="bg1"/>
                </a:solidFill>
                <a:cs typeface="+mn-cs"/>
              </a:rPr>
              <a:t>תכנית התקשוב הלאומית</a:t>
            </a:r>
            <a:endParaRPr lang="he-IL" dirty="0">
              <a:solidFill>
                <a:schemeClr val="bg1"/>
              </a:solidFill>
              <a:cs typeface="+mn-cs"/>
            </a:endParaRPr>
          </a:p>
        </p:txBody>
      </p:sp>
      <p:sp>
        <p:nvSpPr>
          <p:cNvPr id="3" name="כותרת משנה 2"/>
          <p:cNvSpPr>
            <a:spLocks noGrp="1"/>
          </p:cNvSpPr>
          <p:nvPr>
            <p:ph type="subTitle" idx="1"/>
          </p:nvPr>
        </p:nvSpPr>
        <p:spPr>
          <a:xfrm>
            <a:off x="1142976" y="5072074"/>
            <a:ext cx="7072362" cy="928694"/>
          </a:xfrm>
          <a:solidFill>
            <a:schemeClr val="accent2">
              <a:lumMod val="50000"/>
            </a:schemeClr>
          </a:solidFill>
        </p:spPr>
        <p:txBody>
          <a:bodyPr>
            <a:noAutofit/>
          </a:bodyPr>
          <a:lstStyle/>
          <a:p>
            <a:r>
              <a:rPr lang="he-IL" sz="1600" b="1" dirty="0" smtClean="0">
                <a:solidFill>
                  <a:schemeClr val="bg1"/>
                </a:solidFill>
                <a:cs typeface="+mn-cs"/>
              </a:rPr>
              <a:t>שם המורה:      רותי סלומון</a:t>
            </a:r>
            <a:endParaRPr lang="en-US" sz="1600" b="1" dirty="0" smtClean="0">
              <a:solidFill>
                <a:schemeClr val="bg1"/>
              </a:solidFill>
              <a:cs typeface="+mn-cs"/>
            </a:endParaRPr>
          </a:p>
          <a:p>
            <a:r>
              <a:rPr lang="he-IL" sz="1600" b="1" dirty="0" smtClean="0">
                <a:solidFill>
                  <a:schemeClr val="bg1"/>
                </a:solidFill>
                <a:cs typeface="+mn-cs"/>
              </a:rPr>
              <a:t>שם המגישה:    אתי </a:t>
            </a:r>
            <a:r>
              <a:rPr lang="he-IL" sz="1600" b="1" dirty="0" err="1" smtClean="0">
                <a:solidFill>
                  <a:schemeClr val="bg1"/>
                </a:solidFill>
                <a:cs typeface="+mn-cs"/>
              </a:rPr>
              <a:t>מלכא</a:t>
            </a:r>
            <a:r>
              <a:rPr lang="he-IL" sz="1600" b="1" dirty="0" smtClean="0">
                <a:solidFill>
                  <a:schemeClr val="bg1"/>
                </a:solidFill>
                <a:cs typeface="+mn-cs"/>
              </a:rPr>
              <a:t>,       ת"ז:        055548986   </a:t>
            </a:r>
            <a:endParaRPr lang="en-US" sz="1600" b="1" dirty="0">
              <a:solidFill>
                <a:schemeClr val="bg1"/>
              </a:solidFill>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52400"/>
            <a:ext cx="8229600" cy="704832"/>
          </a:xfrm>
        </p:spPr>
        <p:txBody>
          <a:bodyPr>
            <a:normAutofit/>
          </a:bodyPr>
          <a:lstStyle/>
          <a:p>
            <a:pPr algn="r"/>
            <a:r>
              <a:rPr lang="he-IL" sz="2000" b="1" dirty="0" smtClean="0">
                <a:cs typeface="+mn-cs"/>
              </a:rPr>
              <a:t>תמוז </a:t>
            </a:r>
            <a:r>
              <a:rPr lang="he-IL" sz="2000" b="1" dirty="0" err="1" smtClean="0">
                <a:cs typeface="+mn-cs"/>
              </a:rPr>
              <a:t>ה'תשע"ב</a:t>
            </a:r>
            <a:r>
              <a:rPr lang="he-IL" sz="2000" b="1" dirty="0" smtClean="0">
                <a:cs typeface="+mn-cs"/>
              </a:rPr>
              <a:t>	                                                                           יולי 2012</a:t>
            </a:r>
            <a:r>
              <a:rPr lang="en-US" sz="2000" dirty="0" smtClean="0">
                <a:cs typeface="+mn-cs"/>
              </a:rPr>
              <a:t/>
            </a:r>
            <a:br>
              <a:rPr lang="en-US" sz="2000" dirty="0" smtClean="0">
                <a:cs typeface="+mn-cs"/>
              </a:rPr>
            </a:br>
            <a:endParaRPr lang="he-IL" sz="2000" b="1" dirty="0">
              <a:cs typeface="+mn-cs"/>
            </a:endParaRPr>
          </a:p>
        </p:txBody>
      </p:sp>
      <p:sp>
        <p:nvSpPr>
          <p:cNvPr id="3" name="מציין מיקום תוכן 2"/>
          <p:cNvSpPr>
            <a:spLocks noGrp="1"/>
          </p:cNvSpPr>
          <p:nvPr>
            <p:ph sz="quarter" idx="1"/>
          </p:nvPr>
        </p:nvSpPr>
        <p:spPr/>
        <p:txBody>
          <a:bodyPr>
            <a:normAutofit/>
          </a:bodyPr>
          <a:lstStyle/>
          <a:p>
            <a:pPr>
              <a:buNone/>
            </a:pPr>
            <a:r>
              <a:rPr lang="he-IL" sz="2000" b="1" dirty="0" smtClean="0"/>
              <a:t>1. פעילות ראשונה בנושא 'היכרות':</a:t>
            </a:r>
            <a:endParaRPr lang="en-US" sz="2000" dirty="0" smtClean="0"/>
          </a:p>
          <a:p>
            <a:pPr>
              <a:buNone/>
            </a:pPr>
            <a:r>
              <a:rPr lang="he-IL" sz="2000" dirty="0" smtClean="0"/>
              <a:t>פעילות זו היא בעלת ערך שיתופי: לאחר שהלומדים ילמדו את המונולוג בבית,  </a:t>
            </a:r>
          </a:p>
          <a:p>
            <a:pPr>
              <a:buNone/>
            </a:pPr>
            <a:r>
              <a:rPr lang="he-IL" sz="2000" dirty="0" smtClean="0"/>
              <a:t>הם יבנו בעזרת חבריהם שיחה שתתבסס על הסיפור שאותו למדו. </a:t>
            </a:r>
          </a:p>
          <a:p>
            <a:pPr>
              <a:buNone/>
            </a:pPr>
            <a:r>
              <a:rPr lang="he-IL" sz="2000" dirty="0" smtClean="0"/>
              <a:t>לתרגול ולחזרה על החומר הנלמד מצ"ב המשחק "אל תפיל את המיליון".</a:t>
            </a:r>
          </a:p>
          <a:p>
            <a:pPr>
              <a:buNone/>
            </a:pPr>
            <a:endParaRPr lang="he-IL" sz="2000" dirty="0" smtClean="0"/>
          </a:p>
          <a:p>
            <a:pPr>
              <a:buNone/>
            </a:pPr>
            <a:r>
              <a:rPr lang="he-IL" sz="2000" dirty="0" smtClean="0">
                <a:hlinkClick r:id="rId2"/>
              </a:rPr>
              <a:t>קישור למערך המקוון</a:t>
            </a:r>
            <a:endParaRPr lang="he-IL" sz="1400" b="1" dirty="0" smtClean="0"/>
          </a:p>
          <a:p>
            <a:pPr>
              <a:buNone/>
            </a:pPr>
            <a:r>
              <a:rPr lang="he-IL" sz="2000" dirty="0" smtClean="0"/>
              <a:t>קישור ל"אל תפיל את המיליון"</a:t>
            </a:r>
            <a:endParaRPr lang="en-US" sz="2000" dirty="0" smtClean="0">
              <a:latin typeface="Comic Sans MS" pitchFamily="66" charset="0"/>
            </a:endParaRPr>
          </a:p>
          <a:p>
            <a:pPr>
              <a:buNone/>
            </a:pPr>
            <a:r>
              <a:rPr lang="he-IL" sz="2000" dirty="0" smtClean="0">
                <a:hlinkClick r:id="rId3"/>
              </a:rPr>
              <a:t>קישור למונולוג הראשון: שרה לוי</a:t>
            </a:r>
            <a:endParaRPr lang="he-IL" sz="2000" dirty="0" smtClean="0">
              <a:latin typeface="Comic Sans MS" pitchFamily="66" charset="0"/>
            </a:endParaRPr>
          </a:p>
          <a:p>
            <a:pPr>
              <a:buNone/>
            </a:pPr>
            <a:endParaRPr lang="he-IL" sz="2000" dirty="0" smtClean="0"/>
          </a:p>
          <a:p>
            <a:pPr>
              <a:buNone/>
            </a:pPr>
            <a:endParaRPr lang="he-IL" sz="2000" dirty="0" smtClean="0"/>
          </a:p>
          <a:p>
            <a:pPr>
              <a:buNone/>
            </a:pPr>
            <a:endParaRPr lang="he-IL" sz="2000" dirty="0" smtClean="0"/>
          </a:p>
          <a:p>
            <a:pPr>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52400"/>
            <a:ext cx="8229600" cy="704832"/>
          </a:xfrm>
        </p:spPr>
        <p:txBody>
          <a:bodyPr>
            <a:normAutofit/>
          </a:bodyPr>
          <a:lstStyle/>
          <a:p>
            <a:pPr algn="r"/>
            <a:r>
              <a:rPr lang="he-IL" sz="2000" b="1" dirty="0" smtClean="0">
                <a:cs typeface="+mn-cs"/>
              </a:rPr>
              <a:t>תמוז </a:t>
            </a:r>
            <a:r>
              <a:rPr lang="he-IL" sz="2000" b="1" dirty="0" err="1" smtClean="0">
                <a:cs typeface="+mn-cs"/>
              </a:rPr>
              <a:t>ה'תשע"ב</a:t>
            </a:r>
            <a:r>
              <a:rPr lang="he-IL" sz="2000" b="1" dirty="0" smtClean="0">
                <a:cs typeface="+mn-cs"/>
              </a:rPr>
              <a:t>	                                                                           יולי 2012</a:t>
            </a:r>
            <a:r>
              <a:rPr lang="en-US" sz="2000" dirty="0" smtClean="0">
                <a:cs typeface="+mn-cs"/>
              </a:rPr>
              <a:t/>
            </a:r>
            <a:br>
              <a:rPr lang="en-US" sz="2000" dirty="0" smtClean="0">
                <a:cs typeface="+mn-cs"/>
              </a:rPr>
            </a:br>
            <a:endParaRPr lang="he-IL" sz="2000" b="1" dirty="0">
              <a:cs typeface="+mn-cs"/>
            </a:endParaRPr>
          </a:p>
        </p:txBody>
      </p:sp>
      <p:sp>
        <p:nvSpPr>
          <p:cNvPr id="3" name="מציין מיקום תוכן 2"/>
          <p:cNvSpPr>
            <a:spLocks noGrp="1"/>
          </p:cNvSpPr>
          <p:nvPr>
            <p:ph sz="quarter" idx="1"/>
          </p:nvPr>
        </p:nvSpPr>
        <p:spPr/>
        <p:txBody>
          <a:bodyPr>
            <a:normAutofit/>
          </a:bodyPr>
          <a:lstStyle/>
          <a:p>
            <a:pPr>
              <a:buNone/>
            </a:pPr>
            <a:r>
              <a:rPr lang="he-IL" sz="2000" b="1" dirty="0" smtClean="0"/>
              <a:t>2. פעילות שנייה - מבחן לסיכום הידע בנושא 'היכרות':</a:t>
            </a:r>
            <a:endParaRPr lang="en-US" sz="2000" dirty="0" smtClean="0"/>
          </a:p>
          <a:p>
            <a:pPr>
              <a:buNone/>
            </a:pPr>
            <a:r>
              <a:rPr lang="he-IL" sz="2000" dirty="0" smtClean="0"/>
              <a:t>פעילות זו נועדה לבדוק את הידע שנרכש בתום היחידה הראשונה באולפן. </a:t>
            </a:r>
          </a:p>
          <a:p>
            <a:pPr>
              <a:buNone/>
            </a:pPr>
            <a:r>
              <a:rPr lang="he-IL" sz="2000" dirty="0" smtClean="0"/>
              <a:t>היתרון שלה הוא במשוב המיידי שהתלמידים מקבלים ובאפשרות לבחון </a:t>
            </a:r>
          </a:p>
          <a:p>
            <a:pPr>
              <a:buNone/>
            </a:pPr>
            <a:r>
              <a:rPr lang="he-IL" sz="2000" dirty="0" smtClean="0"/>
              <a:t>את עצמם מס' פעמים ולשפר את התוצאה בכל פעם.</a:t>
            </a:r>
            <a:endParaRPr lang="en-US" sz="2000" dirty="0" smtClean="0"/>
          </a:p>
          <a:p>
            <a:pPr>
              <a:buNone/>
            </a:pPr>
            <a:endParaRPr lang="he-IL" sz="2000" dirty="0" smtClean="0"/>
          </a:p>
          <a:p>
            <a:pPr>
              <a:buNone/>
            </a:pPr>
            <a:r>
              <a:rPr lang="he-IL" sz="2000" dirty="0" smtClean="0">
                <a:hlinkClick r:id="rId2"/>
              </a:rPr>
              <a:t>קישור למערך המקוון</a:t>
            </a:r>
            <a:endParaRPr lang="he-IL" sz="2000" dirty="0" smtClean="0">
              <a:hlinkClick r:id="rId3"/>
            </a:endParaRPr>
          </a:p>
          <a:p>
            <a:pPr>
              <a:buNone/>
            </a:pPr>
            <a:r>
              <a:rPr lang="he-IL" sz="2000" dirty="0" smtClean="0"/>
              <a:t>קישור למבחן</a:t>
            </a:r>
          </a:p>
          <a:p>
            <a:pPr>
              <a:buNone/>
            </a:pP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152400"/>
            <a:ext cx="8229600" cy="776270"/>
          </a:xfrm>
        </p:spPr>
        <p:txBody>
          <a:bodyPr>
            <a:normAutofit/>
          </a:bodyPr>
          <a:lstStyle/>
          <a:p>
            <a:pPr algn="ctr"/>
            <a:r>
              <a:rPr lang="he-IL" b="1" dirty="0" smtClean="0">
                <a:effectLst>
                  <a:outerShdw blurRad="38100" dist="38100" dir="2700000" algn="tl">
                    <a:srgbClr val="000000">
                      <a:alpha val="43137"/>
                    </a:srgbClr>
                  </a:outerShdw>
                </a:effectLst>
                <a:cs typeface="+mn-cs"/>
              </a:rPr>
              <a:t>המבחן</a:t>
            </a:r>
            <a:endParaRPr lang="he-IL" b="1" dirty="0">
              <a:effectLst>
                <a:outerShdw blurRad="38100" dist="38100" dir="2700000" algn="tl">
                  <a:srgbClr val="000000">
                    <a:alpha val="43137"/>
                  </a:srgbClr>
                </a:outerShdw>
              </a:effectLst>
              <a:cs typeface="+mn-cs"/>
            </a:endParaRPr>
          </a:p>
        </p:txBody>
      </p:sp>
      <p:pic>
        <p:nvPicPr>
          <p:cNvPr id="1026" name="תמונה 1"/>
          <p:cNvPicPr>
            <a:picLocks noChangeAspect="1" noChangeArrowheads="1"/>
          </p:cNvPicPr>
          <p:nvPr/>
        </p:nvPicPr>
        <p:blipFill>
          <a:blip r:embed="rId2"/>
          <a:srcRect t="11620" r="999" b="4884"/>
          <a:stretch>
            <a:fillRect/>
          </a:stretch>
        </p:blipFill>
        <p:spPr bwMode="auto">
          <a:xfrm>
            <a:off x="1357290" y="1500174"/>
            <a:ext cx="6492875" cy="4864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ctr"/>
            <a:r>
              <a:rPr lang="he-IL" b="1" dirty="0" smtClean="0">
                <a:effectLst>
                  <a:outerShdw blurRad="38100" dist="38100" dir="2700000" algn="tl">
                    <a:srgbClr val="000000">
                      <a:alpha val="43137"/>
                    </a:srgbClr>
                  </a:outerShdw>
                </a:effectLst>
                <a:cs typeface="+mn-cs"/>
              </a:rPr>
              <a:t>רפלקציה</a:t>
            </a:r>
            <a:r>
              <a:rPr lang="en-US" dirty="0" smtClean="0">
                <a:effectLst>
                  <a:outerShdw blurRad="38100" dist="38100" dir="2700000" algn="tl">
                    <a:srgbClr val="000000">
                      <a:alpha val="43137"/>
                    </a:srgbClr>
                  </a:outerShdw>
                </a:effectLst>
                <a:cs typeface="+mn-cs"/>
              </a:rPr>
              <a:t/>
            </a:r>
            <a:br>
              <a:rPr lang="en-US" dirty="0" smtClean="0">
                <a:effectLst>
                  <a:outerShdw blurRad="38100" dist="38100" dir="2700000" algn="tl">
                    <a:srgbClr val="000000">
                      <a:alpha val="43137"/>
                    </a:srgbClr>
                  </a:outerShdw>
                </a:effectLst>
                <a:cs typeface="+mn-cs"/>
              </a:rPr>
            </a:br>
            <a:endParaRPr lang="he-IL" dirty="0">
              <a:effectLst>
                <a:outerShdw blurRad="38100" dist="38100" dir="2700000" algn="tl">
                  <a:srgbClr val="000000">
                    <a:alpha val="43137"/>
                  </a:srgbClr>
                </a:outerShdw>
              </a:effectLst>
              <a:cs typeface="+mn-cs"/>
            </a:endParaRPr>
          </a:p>
        </p:txBody>
      </p:sp>
      <p:sp>
        <p:nvSpPr>
          <p:cNvPr id="3" name="מציין מיקום תוכן 2"/>
          <p:cNvSpPr>
            <a:spLocks noGrp="1"/>
          </p:cNvSpPr>
          <p:nvPr>
            <p:ph sz="quarter" idx="1"/>
          </p:nvPr>
        </p:nvSpPr>
        <p:spPr/>
        <p:txBody>
          <a:bodyPr>
            <a:normAutofit fontScale="92500" lnSpcReduction="10000"/>
          </a:bodyPr>
          <a:lstStyle/>
          <a:p>
            <a:pPr>
              <a:buNone/>
            </a:pPr>
            <a:r>
              <a:rPr lang="he-IL" b="1" dirty="0" smtClean="0"/>
              <a:t> </a:t>
            </a:r>
            <a:endParaRPr lang="en-US" dirty="0" smtClean="0"/>
          </a:p>
          <a:p>
            <a:r>
              <a:rPr lang="he-IL" dirty="0" smtClean="0"/>
              <a:t>בהשתלמות זו הכרתי כלים רבים ומגוונים. למדתי על </a:t>
            </a:r>
            <a:r>
              <a:rPr lang="en-US" sz="2200" dirty="0" err="1" smtClean="0">
                <a:latin typeface="Comic Sans MS" pitchFamily="66" charset="0"/>
              </a:rPr>
              <a:t>tagxedo</a:t>
            </a:r>
            <a:r>
              <a:rPr lang="he-IL" dirty="0" smtClean="0"/>
              <a:t>, על אמות מידה לבחירת תמונה לימודית טובה והפיכתה למשאב לימודי; </a:t>
            </a:r>
            <a:r>
              <a:rPr lang="he-IL" dirty="0" smtClean="0"/>
              <a:t>למדתי </a:t>
            </a:r>
            <a:r>
              <a:rPr lang="he-IL" dirty="0" smtClean="0"/>
              <a:t>כיצד יוצרים קומיקס דיגיטלי ואיך משתמשים </a:t>
            </a:r>
            <a:r>
              <a:rPr lang="he-IL" dirty="0" err="1" smtClean="0"/>
              <a:t>בווידאו</a:t>
            </a:r>
            <a:r>
              <a:rPr lang="he-IL" dirty="0" smtClean="0"/>
              <a:t> לצרכי הוראה; למדתי להשתמש ב-</a:t>
            </a:r>
            <a:r>
              <a:rPr lang="en-US" sz="2200" dirty="0" err="1" smtClean="0">
                <a:latin typeface="Comic Sans MS" pitchFamily="66" charset="0"/>
              </a:rPr>
              <a:t>popplet</a:t>
            </a:r>
            <a:r>
              <a:rPr lang="he-IL" dirty="0" smtClean="0"/>
              <a:t>, בלוח-מודעות שיתופי ולבסוף למדנו את הקריטריונים להערכת מטלה מקוונת איכותית.</a:t>
            </a:r>
            <a:endParaRPr lang="en-US" dirty="0" smtClean="0"/>
          </a:p>
          <a:p>
            <a:pPr>
              <a:buNone/>
            </a:pPr>
            <a:r>
              <a:rPr lang="he-IL" dirty="0" smtClean="0"/>
              <a:t> </a:t>
            </a:r>
            <a:endParaRPr lang="en-US" dirty="0" smtClean="0"/>
          </a:p>
          <a:p>
            <a:r>
              <a:rPr lang="he-IL" dirty="0" smtClean="0"/>
              <a:t>הלמידה בקורס תרמה לי רבות והעשירה את הידע שלי משמעותית. הדבר החשוב ביותר שלמדתי במהלך הקורס הוא חשיבות השיתוף - מצד אחד שיתוף עם העמיתים, ומצד שני שיתוף התלמידים בתהליך הלמידה. אני סבורה שהשיתופיות תורמת ומעשירה את הלמידה לאין ערוך. </a:t>
            </a:r>
            <a:endParaRPr lang="en-US" dirty="0" smtClean="0"/>
          </a:p>
          <a:p>
            <a:pPr>
              <a:buNone/>
            </a:pPr>
            <a:r>
              <a:rPr lang="he-IL"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
          </p:nvPr>
        </p:nvSpPr>
        <p:spPr/>
        <p:txBody>
          <a:bodyPr>
            <a:normAutofit/>
          </a:bodyPr>
          <a:lstStyle/>
          <a:p>
            <a:r>
              <a:rPr lang="he-IL" sz="2400" dirty="0" smtClean="0"/>
              <a:t>ברצוני לציין ולהדגיש את התרומה של המורה, רותי סלומון. רותי גילתה סבלנות אין קץ כלפי הלומדים, </a:t>
            </a:r>
            <a:r>
              <a:rPr lang="he-IL" sz="2400" dirty="0" err="1" smtClean="0"/>
              <a:t>היתה</a:t>
            </a:r>
            <a:r>
              <a:rPr lang="he-IL" sz="2400" dirty="0" smtClean="0"/>
              <a:t> נכונה לעזור גם מעבר לשעות השיעור וחדוות ההוראה, שניחנה בה, הלהיבה את כולנו וגרמה לנו ללמוד בהנאה רבה. בנוסף, למרות הפערים בידע בין המורות, השכילה רותי לנהל שיעור מעניין ולהקנות לכולנו את אותם הכלים.</a:t>
            </a:r>
            <a:endParaRPr lang="en-US" sz="2400" dirty="0" smtClean="0"/>
          </a:p>
          <a:p>
            <a:pPr>
              <a:buNone/>
            </a:pPr>
            <a:r>
              <a:rPr lang="he-IL" sz="2400" dirty="0" smtClean="0"/>
              <a:t> </a:t>
            </a:r>
            <a:endParaRPr lang="en-US" sz="2400" dirty="0" smtClean="0"/>
          </a:p>
          <a:p>
            <a:r>
              <a:rPr lang="he-IL" sz="2400" b="1" dirty="0" smtClean="0"/>
              <a:t>לסיכום</a:t>
            </a:r>
            <a:r>
              <a:rPr lang="he-IL" sz="2400" dirty="0" smtClean="0"/>
              <a:t>, נהניתי מאוד מההשתלמות. הכרתי תוכנות חדשות, שיטות חדשות להקניה ואני מרגישה שצברתי ידע מועיל ביותר שיסייע לי מאוד בעתיד כמורה וכמדריכה במחוז.</a:t>
            </a: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מקור">
  <a:themeElements>
    <a:clrScheme name="התאמה אישית 10">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מקור">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מקור">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91</TotalTime>
  <Words>191</Words>
  <Application>Microsoft Office PowerPoint</Application>
  <PresentationFormat>‫הצגה על המסך (4:3)</PresentationFormat>
  <Paragraphs>32</Paragraphs>
  <Slides>6</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6</vt:i4>
      </vt:variant>
    </vt:vector>
  </HeadingPairs>
  <TitlesOfParts>
    <vt:vector size="7" baseType="lpstr">
      <vt:lpstr>מקור</vt:lpstr>
      <vt:lpstr>עבודה מסכמת במסגרת  תכנית התקשוב הלאומית</vt:lpstr>
      <vt:lpstr>תמוז ה'תשע"ב                                                                            יולי 2012 </vt:lpstr>
      <vt:lpstr>תמוז ה'תשע"ב                                                                            יולי 2012 </vt:lpstr>
      <vt:lpstr>המבחן</vt:lpstr>
      <vt:lpstr>רפלקציה </vt:lpstr>
      <vt:lpstr>שקופית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עבודה מסכמת במסגרת  תכנית התקשוב הלאומית</dc:title>
  <dc:creator>אתי</dc:creator>
  <cp:lastModifiedBy>אתי</cp:lastModifiedBy>
  <cp:revision>13</cp:revision>
  <dcterms:created xsi:type="dcterms:W3CDTF">2012-07-07T19:07:11Z</dcterms:created>
  <dcterms:modified xsi:type="dcterms:W3CDTF">2012-07-13T15:53:53Z</dcterms:modified>
</cp:coreProperties>
</file>